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63" r:id="rId10"/>
    <p:sldId id="264" r:id="rId11"/>
    <p:sldId id="265" r:id="rId12"/>
    <p:sldId id="266" r:id="rId13"/>
    <p:sldId id="267" r:id="rId14"/>
    <p:sldId id="279" r:id="rId15"/>
    <p:sldId id="280" r:id="rId16"/>
    <p:sldId id="281" r:id="rId17"/>
    <p:sldId id="268" r:id="rId18"/>
    <p:sldId id="282" r:id="rId19"/>
    <p:sldId id="283" r:id="rId20"/>
    <p:sldId id="284" r:id="rId21"/>
    <p:sldId id="285" r:id="rId22"/>
    <p:sldId id="269" r:id="rId23"/>
    <p:sldId id="286" r:id="rId24"/>
    <p:sldId id="270" r:id="rId25"/>
    <p:sldId id="271" r:id="rId26"/>
    <p:sldId id="287" r:id="rId27"/>
    <p:sldId id="288" r:id="rId28"/>
    <p:sldId id="289" r:id="rId29"/>
    <p:sldId id="290" r:id="rId30"/>
    <p:sldId id="272" r:id="rId31"/>
    <p:sldId id="297" r:id="rId32"/>
    <p:sldId id="298" r:id="rId33"/>
    <p:sldId id="275" r:id="rId34"/>
    <p:sldId id="276" r:id="rId35"/>
    <p:sldId id="277" r:id="rId36"/>
    <p:sldId id="278" r:id="rId37"/>
  </p:sldIdLst>
  <p:sldSz cx="9144000" cy="5143500" type="screen16x9"/>
  <p:notesSz cx="6858000" cy="9144000"/>
  <p:embeddedFontLst>
    <p:embeddedFont>
      <p:font typeface="Lato" charset="-18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10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40364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01285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24847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36990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7304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7769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2006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79261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76219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09003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0787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57417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90683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3917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1498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vagy a gördülékeny helyett inkább gyors ?? vagy nem tom egyszerű ?</a:t>
            </a:r>
          </a:p>
        </p:txBody>
      </p:sp>
    </p:spTree>
    <p:extLst>
      <p:ext uri="{BB962C8B-B14F-4D97-AF65-F5344CB8AC3E}">
        <p14:creationId xmlns:p14="http://schemas.microsoft.com/office/powerpoint/2010/main" xmlns="" val="184263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85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6714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990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81723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2610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u"/>
              <a:pPr lvl="0" rtl="0">
                <a:spcBef>
                  <a:spcPts val="0"/>
                </a:spcBef>
                <a:buNone/>
              </a:pPr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u"/>
              <a:pPr lvl="0" rtl="0">
                <a:spcBef>
                  <a:spcPts val="0"/>
                </a:spcBef>
                <a:buNone/>
              </a:pPr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u"/>
              <a:pPr lvl="0" rtl="0">
                <a:spcBef>
                  <a:spcPts val="0"/>
                </a:spcBef>
                <a:buNone/>
              </a:pPr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u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h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u"/>
              <a:pPr lvl="0" rtl="0">
                <a:spcBef>
                  <a:spcPts val="0"/>
                </a:spcBef>
                <a:buNone/>
              </a:pPr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u"/>
              <a:pPr lvl="0" rtl="0">
                <a:spcBef>
                  <a:spcPts val="0"/>
                </a:spcBef>
                <a:buNone/>
              </a:pPr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u"/>
              <a:pPr lvl="0" rtl="0">
                <a:spcBef>
                  <a:spcPts val="0"/>
                </a:spcBef>
                <a:buNone/>
              </a:pPr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u"/>
              <a:pPr lvl="0" rtl="0">
                <a:spcBef>
                  <a:spcPts val="0"/>
                </a:spcBef>
                <a:buNone/>
              </a:pPr>
              <a:t>‹#›</a:t>
            </a:fld>
            <a:endParaRPr lang="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u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h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u">
                <a:solidFill>
                  <a:schemeClr val="lt1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h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u"/>
              <a:pPr lvl="0" rtl="0">
                <a:spcBef>
                  <a:spcPts val="0"/>
                </a:spcBef>
                <a:buNone/>
              </a:pPr>
              <a:t>‹#›</a:t>
            </a:fld>
            <a:endParaRPr lang="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hu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hu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11700" y="634500"/>
            <a:ext cx="8520600" cy="1433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 sz="3600" dirty="0"/>
              <a:t>TANULÁS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11700" y="2611650"/>
            <a:ext cx="8520600" cy="2558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 sz="1800"/>
              <a:t>Lehóczki Fanni</a:t>
            </a:r>
          </a:p>
          <a:p>
            <a:pPr lvl="0">
              <a:spcBef>
                <a:spcPts val="0"/>
              </a:spcBef>
              <a:buNone/>
            </a:pPr>
            <a:r>
              <a:rPr lang="hu" sz="1800"/>
              <a:t>Tábori Dorina</a:t>
            </a:r>
          </a:p>
          <a:p>
            <a:pPr lvl="0">
              <a:spcBef>
                <a:spcPts val="0"/>
              </a:spcBef>
              <a:buNone/>
            </a:pPr>
            <a:r>
              <a:rPr lang="hu" sz="1800"/>
              <a:t>Varga Borbála</a:t>
            </a:r>
          </a:p>
          <a:p>
            <a:pPr lvl="0">
              <a:spcBef>
                <a:spcPts val="0"/>
              </a:spcBef>
              <a:buNone/>
            </a:pPr>
            <a:r>
              <a:rPr lang="hu" sz="2400"/>
              <a:t/>
            </a:r>
            <a:br>
              <a:rPr lang="hu" sz="2400"/>
            </a:br>
            <a:endParaRPr lang="hu" sz="2400"/>
          </a:p>
          <a:p>
            <a:pPr lvl="0">
              <a:spcBef>
                <a:spcPts val="0"/>
              </a:spcBef>
              <a:buNone/>
            </a:pPr>
            <a:r>
              <a:rPr lang="hu" sz="1400"/>
              <a:t/>
            </a:r>
            <a:br>
              <a:rPr lang="hu" sz="1400"/>
            </a:br>
            <a:r>
              <a:rPr lang="hu" sz="1400"/>
              <a:t>Kognitív pszichológia</a:t>
            </a:r>
          </a:p>
          <a:p>
            <a:pPr lvl="0">
              <a:spcBef>
                <a:spcPts val="0"/>
              </a:spcBef>
              <a:buNone/>
            </a:pPr>
            <a:endParaRPr sz="800"/>
          </a:p>
          <a:p>
            <a:pPr lvl="0">
              <a:spcBef>
                <a:spcPts val="0"/>
              </a:spcBef>
              <a:buNone/>
            </a:pPr>
            <a:r>
              <a:rPr lang="hu" sz="1100"/>
              <a:t>2016/2017. tavaszi félév</a:t>
            </a:r>
            <a:br>
              <a:rPr lang="hu" sz="1100"/>
            </a:br>
            <a:endParaRPr lang="hu" sz="1100"/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lvl="0">
              <a:spcBef>
                <a:spcPts val="0"/>
              </a:spcBef>
              <a:buNone/>
            </a:pPr>
            <a:r>
              <a:rPr lang="hu" sz="1000">
                <a:solidFill>
                  <a:schemeClr val="dk1"/>
                </a:solidFill>
              </a:rPr>
              <a:t>Budapesti Műszaki és Gazdaságtudományi Egyetem</a:t>
            </a:r>
          </a:p>
          <a:p>
            <a:pPr lvl="0">
              <a:spcBef>
                <a:spcPts val="0"/>
              </a:spcBef>
              <a:buNone/>
            </a:pPr>
            <a:r>
              <a:rPr lang="hu" sz="1000">
                <a:solidFill>
                  <a:schemeClr val="dk1"/>
                </a:solidFill>
              </a:rPr>
              <a:t>Munka- és szervezetpszichológia specializáció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 dirty="0"/>
              <a:t>3. Kísérlet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79512" y="955550"/>
            <a:ext cx="4609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hu" b="1" dirty="0">
                <a:solidFill>
                  <a:srgbClr val="000000"/>
                </a:solidFill>
              </a:rPr>
              <a:t>Eredmények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Bet</a:t>
            </a:r>
            <a:r>
              <a:rPr lang="hu" sz="1600" dirty="0">
                <a:solidFill>
                  <a:srgbClr val="000000"/>
                </a:solidFill>
              </a:rPr>
              <a:t>ű</a:t>
            </a:r>
            <a:r>
              <a:rPr lang="hu" dirty="0">
                <a:solidFill>
                  <a:srgbClr val="000000"/>
                </a:solidFill>
              </a:rPr>
              <a:t>méretnek még mindig nagy hatása van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2 (18/48) x 2 (összefüggő/nem) ANOVA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Összefügg</a:t>
            </a:r>
            <a:r>
              <a:rPr lang="hu" sz="1600" dirty="0">
                <a:solidFill>
                  <a:srgbClr val="000000"/>
                </a:solidFill>
              </a:rPr>
              <a:t>ő</a:t>
            </a:r>
            <a:r>
              <a:rPr lang="hu" dirty="0">
                <a:solidFill>
                  <a:srgbClr val="000000"/>
                </a:solidFill>
              </a:rPr>
              <a:t> szópárok esetén</a:t>
            </a: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■"/>
            </a:pPr>
            <a:r>
              <a:rPr lang="hu" dirty="0">
                <a:solidFill>
                  <a:srgbClr val="000000"/>
                </a:solidFill>
              </a:rPr>
              <a:t>JOL nagyobb</a:t>
            </a: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■"/>
            </a:pPr>
            <a:r>
              <a:rPr lang="hu" dirty="0">
                <a:solidFill>
                  <a:srgbClr val="000000"/>
                </a:solidFill>
              </a:rPr>
              <a:t>Szignifikánsan több itemet hívtak elő</a:t>
            </a:r>
            <a:br>
              <a:rPr lang="hu" dirty="0">
                <a:solidFill>
                  <a:srgbClr val="000000"/>
                </a:solidFill>
              </a:rPr>
            </a:br>
            <a:endParaRPr lang="hu" dirty="0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hu" b="1" dirty="0">
                <a:solidFill>
                  <a:srgbClr val="000000"/>
                </a:solidFill>
              </a:rPr>
              <a:t>Diszkusszió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Bet</a:t>
            </a:r>
            <a:r>
              <a:rPr lang="hu" sz="1600" dirty="0">
                <a:solidFill>
                  <a:srgbClr val="000000"/>
                </a:solidFill>
              </a:rPr>
              <a:t>ű</a:t>
            </a:r>
            <a:r>
              <a:rPr lang="hu" dirty="0">
                <a:solidFill>
                  <a:srgbClr val="000000"/>
                </a:solidFill>
              </a:rPr>
              <a:t>méret még más jelenlévő információk esetén is nagy hatással van a JOL-ra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Résztvev</a:t>
            </a:r>
            <a:r>
              <a:rPr lang="hu" sz="1600" dirty="0">
                <a:solidFill>
                  <a:srgbClr val="000000"/>
                </a:solidFill>
              </a:rPr>
              <a:t>ő</a:t>
            </a:r>
            <a:r>
              <a:rPr lang="hu" dirty="0">
                <a:solidFill>
                  <a:srgbClr val="000000"/>
                </a:solidFill>
              </a:rPr>
              <a:t>k ténylegesen előrejelző / bejósló tényezőként tekintettek rá</a:t>
            </a:r>
            <a:br>
              <a:rPr lang="hu" dirty="0">
                <a:solidFill>
                  <a:srgbClr val="000000"/>
                </a:solidFill>
              </a:rPr>
            </a:br>
            <a:endParaRPr lang="hu" dirty="0">
              <a:solidFill>
                <a:srgbClr val="000000"/>
              </a:solidFill>
            </a:endParaRP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○"/>
            </a:pPr>
            <a:r>
              <a:rPr lang="hu" i="1" u="sng" dirty="0">
                <a:solidFill>
                  <a:srgbClr val="000000"/>
                </a:solidFill>
              </a:rPr>
              <a:t>Kérdés</a:t>
            </a:r>
            <a:r>
              <a:rPr lang="hu" dirty="0">
                <a:solidFill>
                  <a:srgbClr val="000000"/>
                </a:solidFill>
              </a:rPr>
              <a:t>: ignorálható-e? → 4. kísérlet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l="6997" t="33543" r="50233" b="12658"/>
          <a:stretch/>
        </p:blipFill>
        <p:spPr>
          <a:xfrm>
            <a:off x="5004048" y="1188838"/>
            <a:ext cx="3910950" cy="27658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" dirty="0"/>
              <a:t>4. Kísérlet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987574"/>
            <a:ext cx="4369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8888"/>
              <a:buChar char="●"/>
            </a:pPr>
            <a:r>
              <a:rPr lang="hu" sz="1800" b="1" dirty="0">
                <a:solidFill>
                  <a:srgbClr val="000000"/>
                </a:solidFill>
              </a:rPr>
              <a:t>Beveztés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hu" sz="1400" dirty="0">
                <a:solidFill>
                  <a:srgbClr val="000000"/>
                </a:solidFill>
              </a:rPr>
              <a:t>3. kísérlet: betűméret JOL-ra gyakorolt hatását a szópárok közti kapcsolat minősége sem tudta csökkenteni</a:t>
            </a:r>
            <a:br>
              <a:rPr lang="hu" sz="1400" dirty="0">
                <a:solidFill>
                  <a:srgbClr val="000000"/>
                </a:solidFill>
              </a:rPr>
            </a:br>
            <a:endParaRPr lang="hu" sz="1400" dirty="0">
              <a:solidFill>
                <a:srgbClr val="000000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hu" sz="1400" dirty="0">
                <a:solidFill>
                  <a:srgbClr val="000000"/>
                </a:solidFill>
              </a:rPr>
              <a:t>4. kísérlet: nyíltabb manipuláció</a:t>
            </a: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■"/>
            </a:pPr>
            <a:r>
              <a:rPr lang="hu" sz="1400" dirty="0">
                <a:solidFill>
                  <a:srgbClr val="000000"/>
                </a:solidFill>
              </a:rPr>
              <a:t>előzetes figyelmeztetés</a:t>
            </a:r>
            <a:br>
              <a:rPr lang="hu" sz="1400" dirty="0">
                <a:solidFill>
                  <a:srgbClr val="000000"/>
                </a:solidFill>
              </a:rPr>
            </a:br>
            <a:endParaRPr lang="hu" sz="1400" dirty="0">
              <a:solidFill>
                <a:srgbClr val="000000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hu" sz="1400" dirty="0">
                <a:solidFill>
                  <a:srgbClr val="000000"/>
                </a:solidFill>
              </a:rPr>
              <a:t>Ennek ellenére ez nem biztos, hogy elég</a:t>
            </a: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■"/>
            </a:pPr>
            <a:r>
              <a:rPr lang="hu" sz="1400" dirty="0">
                <a:solidFill>
                  <a:srgbClr val="000000"/>
                </a:solidFill>
              </a:rPr>
              <a:t>Korábi kísérletek azt mutatják, hogy a résztvevőknek gondot okot perceptuális ingereket ignorálni</a:t>
            </a:r>
            <a:br>
              <a:rPr lang="hu" sz="1400" dirty="0">
                <a:solidFill>
                  <a:srgbClr val="000000"/>
                </a:solidFill>
              </a:rPr>
            </a:br>
            <a:endParaRPr lang="hu" sz="1400" dirty="0">
              <a:solidFill>
                <a:srgbClr val="000000"/>
              </a:solidFill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4505288" y="915566"/>
            <a:ext cx="4459200" cy="373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8888"/>
              <a:buChar char="●"/>
            </a:pPr>
            <a:r>
              <a:rPr lang="hu" sz="1800" b="1" dirty="0">
                <a:solidFill>
                  <a:srgbClr val="000000"/>
                </a:solidFill>
              </a:rPr>
              <a:t>Módszer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hu" sz="1400" dirty="0">
                <a:solidFill>
                  <a:srgbClr val="000000"/>
                </a:solidFill>
              </a:rPr>
              <a:t>54 pszichológia szakos hallgató </a:t>
            </a: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■"/>
            </a:pPr>
            <a:r>
              <a:rPr lang="hu" sz="1400" dirty="0">
                <a:solidFill>
                  <a:srgbClr val="000000"/>
                </a:solidFill>
              </a:rPr>
              <a:t>Egyénenként </a:t>
            </a: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■"/>
            </a:pPr>
            <a:r>
              <a:rPr lang="hu" sz="1400" dirty="0">
                <a:solidFill>
                  <a:srgbClr val="000000"/>
                </a:solidFill>
              </a:rPr>
              <a:t>Csoportosan - max. 8 fő</a:t>
            </a:r>
            <a:br>
              <a:rPr lang="hu" sz="1400" dirty="0">
                <a:solidFill>
                  <a:srgbClr val="000000"/>
                </a:solidFill>
              </a:rPr>
            </a:br>
            <a:endParaRPr lang="hu" sz="1400" dirty="0">
              <a:solidFill>
                <a:srgbClr val="000000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hu" sz="1400" dirty="0">
                <a:solidFill>
                  <a:srgbClr val="000000"/>
                </a:solidFill>
              </a:rPr>
              <a:t>1. kísérlethez hasonlóan, 2 kivétellel</a:t>
            </a: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■"/>
            </a:pPr>
            <a:r>
              <a:rPr lang="hu" sz="1400" dirty="0">
                <a:solidFill>
                  <a:srgbClr val="000000"/>
                </a:solidFill>
              </a:rPr>
              <a:t>Résztvevők figyelmét felhívták arra, hogy a bet</a:t>
            </a:r>
            <a:r>
              <a:rPr lang="hu" sz="1600" dirty="0">
                <a:solidFill>
                  <a:srgbClr val="000000"/>
                </a:solidFill>
              </a:rPr>
              <a:t>ű</a:t>
            </a:r>
            <a:r>
              <a:rPr lang="hu" sz="1400" dirty="0">
                <a:solidFill>
                  <a:srgbClr val="000000"/>
                </a:solidFill>
              </a:rPr>
              <a:t>méretnek nincs köze a memóriateljesítményhez</a:t>
            </a:r>
            <a:br>
              <a:rPr lang="hu" sz="1400" dirty="0">
                <a:solidFill>
                  <a:srgbClr val="000000"/>
                </a:solidFill>
              </a:rPr>
            </a:br>
            <a:endParaRPr lang="hu" sz="1400" dirty="0">
              <a:solidFill>
                <a:srgbClr val="000000"/>
              </a:solidFill>
            </a:endParaRP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■"/>
            </a:pPr>
            <a:r>
              <a:rPr lang="hu" sz="1400" dirty="0">
                <a:solidFill>
                  <a:srgbClr val="000000"/>
                </a:solidFill>
              </a:rPr>
              <a:t>Előhívási feladat után kérdőív</a:t>
            </a:r>
          </a:p>
          <a:p>
            <a: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●"/>
            </a:pPr>
            <a:r>
              <a:rPr lang="hu" sz="1400" dirty="0">
                <a:solidFill>
                  <a:srgbClr val="000000"/>
                </a:solidFill>
              </a:rPr>
              <a:t>Bet</a:t>
            </a:r>
            <a:r>
              <a:rPr lang="hu" sz="1600" dirty="0">
                <a:solidFill>
                  <a:srgbClr val="000000"/>
                </a:solidFill>
              </a:rPr>
              <a:t>ű</a:t>
            </a:r>
            <a:r>
              <a:rPr lang="hu" sz="1400" dirty="0">
                <a:solidFill>
                  <a:srgbClr val="000000"/>
                </a:solidFill>
              </a:rPr>
              <a:t>méretnek volt-e hatása?</a:t>
            </a:r>
          </a:p>
          <a:p>
            <a: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●"/>
            </a:pPr>
            <a:r>
              <a:rPr lang="hu" sz="1400" dirty="0">
                <a:solidFill>
                  <a:srgbClr val="000000"/>
                </a:solidFill>
              </a:rPr>
              <a:t>Ha igen, melyik a könnyebben megjegyezhető?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" dirty="0"/>
              <a:t>4. Kísérlet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785800"/>
            <a:ext cx="8673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hu" b="1" dirty="0">
                <a:solidFill>
                  <a:srgbClr val="000000"/>
                </a:solidFill>
              </a:rPr>
              <a:t>Eredmények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Bet</a:t>
            </a:r>
            <a:r>
              <a:rPr lang="hu" sz="1600" dirty="0">
                <a:solidFill>
                  <a:srgbClr val="000000"/>
                </a:solidFill>
              </a:rPr>
              <a:t>ű</a:t>
            </a:r>
            <a:r>
              <a:rPr lang="hu" dirty="0">
                <a:solidFill>
                  <a:srgbClr val="000000"/>
                </a:solidFill>
              </a:rPr>
              <a:t>méret továbbra is befolyásol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JOL megbízhatóan magasabb nagyobb </a:t>
            </a:r>
            <a:br>
              <a:rPr lang="hu" dirty="0">
                <a:solidFill>
                  <a:srgbClr val="000000"/>
                </a:solidFill>
              </a:rPr>
            </a:br>
            <a:r>
              <a:rPr lang="hu" dirty="0">
                <a:solidFill>
                  <a:srgbClr val="000000"/>
                </a:solidFill>
              </a:rPr>
              <a:t>bet</a:t>
            </a:r>
            <a:r>
              <a:rPr lang="hu" sz="1600" dirty="0">
                <a:solidFill>
                  <a:srgbClr val="000000"/>
                </a:solidFill>
              </a:rPr>
              <a:t>ű</a:t>
            </a:r>
            <a:r>
              <a:rPr lang="hu" dirty="0">
                <a:solidFill>
                  <a:srgbClr val="000000"/>
                </a:solidFill>
              </a:rPr>
              <a:t>méret esetén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DE: visszahívott szavak aránya nem különbözik</a:t>
            </a:r>
            <a:br>
              <a:rPr lang="hu" dirty="0">
                <a:solidFill>
                  <a:srgbClr val="000000"/>
                </a:solidFill>
              </a:rPr>
            </a:br>
            <a:endParaRPr lang="hu" dirty="0">
              <a:solidFill>
                <a:srgbClr val="000000"/>
              </a:solidFill>
            </a:endParaRP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○"/>
            </a:pPr>
            <a:r>
              <a:rPr lang="hu" i="1" u="sng" dirty="0">
                <a:solidFill>
                  <a:srgbClr val="000000"/>
                </a:solidFill>
              </a:rPr>
              <a:t>Kérd</a:t>
            </a:r>
            <a:r>
              <a:rPr lang="hu" sz="1600" u="sng" dirty="0">
                <a:solidFill>
                  <a:srgbClr val="000000"/>
                </a:solidFill>
              </a:rPr>
              <a:t>ő</a:t>
            </a:r>
            <a:r>
              <a:rPr lang="hu" i="1" u="sng" dirty="0">
                <a:solidFill>
                  <a:srgbClr val="000000"/>
                </a:solidFill>
              </a:rPr>
              <a:t>ív</a:t>
            </a:r>
            <a:r>
              <a:rPr lang="hu" i="1" dirty="0">
                <a:solidFill>
                  <a:srgbClr val="000000"/>
                </a:solidFill>
              </a:rPr>
              <a:t>:</a:t>
            </a:r>
            <a:r>
              <a:rPr lang="hu" dirty="0">
                <a:solidFill>
                  <a:srgbClr val="000000"/>
                </a:solidFill>
              </a:rPr>
              <a:t> 17 fő (31%) - bet</a:t>
            </a:r>
            <a:r>
              <a:rPr lang="hu" sz="1600" dirty="0">
                <a:solidFill>
                  <a:srgbClr val="000000"/>
                </a:solidFill>
              </a:rPr>
              <a:t>ű</a:t>
            </a:r>
            <a:r>
              <a:rPr lang="hu" dirty="0">
                <a:solidFill>
                  <a:srgbClr val="000000"/>
                </a:solidFill>
              </a:rPr>
              <a:t>méretnek van hatása</a:t>
            </a: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■"/>
            </a:pPr>
            <a:r>
              <a:rPr lang="hu" dirty="0">
                <a:solidFill>
                  <a:srgbClr val="000000"/>
                </a:solidFill>
              </a:rPr>
              <a:t>16 f</a:t>
            </a:r>
            <a:r>
              <a:rPr lang="hu" sz="1600" dirty="0">
                <a:solidFill>
                  <a:srgbClr val="000000"/>
                </a:solidFill>
              </a:rPr>
              <a:t>ő</a:t>
            </a:r>
            <a:r>
              <a:rPr lang="hu" dirty="0">
                <a:solidFill>
                  <a:srgbClr val="000000"/>
                </a:solidFill>
              </a:rPr>
              <a:t> (94%) - nagyobb méret esetén</a:t>
            </a:r>
            <a:br>
              <a:rPr lang="hu" dirty="0">
                <a:solidFill>
                  <a:srgbClr val="000000"/>
                </a:solidFill>
              </a:rPr>
            </a:br>
            <a:endParaRPr lang="hu" dirty="0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●"/>
            </a:pPr>
            <a:r>
              <a:rPr lang="hu" b="1" dirty="0">
                <a:solidFill>
                  <a:srgbClr val="000000"/>
                </a:solidFill>
              </a:rPr>
              <a:t>Diszkusszió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Figyelemfelhívás ellenére is jelent</a:t>
            </a:r>
            <a:r>
              <a:rPr lang="hu" sz="1600" dirty="0">
                <a:solidFill>
                  <a:srgbClr val="000000"/>
                </a:solidFill>
              </a:rPr>
              <a:t>ő</a:t>
            </a:r>
            <a:r>
              <a:rPr lang="hu" dirty="0">
                <a:solidFill>
                  <a:srgbClr val="000000"/>
                </a:solidFill>
              </a:rPr>
              <a:t>s hatás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DE: korábbi kísérletekhez képest kisebb</a:t>
            </a:r>
            <a:br>
              <a:rPr lang="hu" dirty="0">
                <a:solidFill>
                  <a:srgbClr val="000000"/>
                </a:solidFill>
              </a:rPr>
            </a:br>
            <a:endParaRPr lang="hu" dirty="0">
              <a:solidFill>
                <a:srgbClr val="000000"/>
              </a:solidFill>
            </a:endParaRP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Char char="○"/>
            </a:pPr>
            <a:r>
              <a:rPr lang="hu" i="1" u="sng" dirty="0">
                <a:solidFill>
                  <a:srgbClr val="000000"/>
                </a:solidFill>
              </a:rPr>
              <a:t>Kérdés</a:t>
            </a:r>
            <a:r>
              <a:rPr lang="hu" i="1" dirty="0">
                <a:solidFill>
                  <a:srgbClr val="000000"/>
                </a:solidFill>
              </a:rPr>
              <a:t>:</a:t>
            </a:r>
            <a:r>
              <a:rPr lang="hu" dirty="0">
                <a:solidFill>
                  <a:srgbClr val="000000"/>
                </a:solidFill>
              </a:rPr>
              <a:t> miért tekintik még mindig könnyebben megjegyezhetőnek a nagyobb mérettel írt szavakat?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l="49897" t="33547" r="8367" b="9195"/>
          <a:stretch/>
        </p:blipFill>
        <p:spPr>
          <a:xfrm>
            <a:off x="5168551" y="1099950"/>
            <a:ext cx="3816149" cy="2943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 dirty="0"/>
              <a:t>5. </a:t>
            </a:r>
            <a:r>
              <a:rPr lang="hu" dirty="0" smtClean="0"/>
              <a:t>Kísérlet</a:t>
            </a:r>
            <a:br>
              <a:rPr lang="hu" dirty="0" smtClean="0"/>
            </a:br>
            <a:r>
              <a:rPr lang="hu" dirty="0" smtClean="0"/>
              <a:t/>
            </a:r>
            <a:br>
              <a:rPr lang="hu" dirty="0" smtClean="0"/>
            </a:br>
            <a:endParaRPr lang="hu" dirty="0"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987574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hu-HU" b="1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Bevezetés</a:t>
            </a:r>
            <a:br>
              <a:rPr lang="hu-HU" b="1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endParaRPr lang="hu-HU" b="1" kern="1200" dirty="0" smtClean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Nagyobb 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JOL: lehet, hogy a manipulált dimenzió egyszerű feltérképezése?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Robertson &amp; </a:t>
            </a: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Gomez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(1979; 1980)</a:t>
            </a:r>
            <a:b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24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alakok méretének hatása a bemutatott alakok időtartamára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Vagyis: nagyobb betűméret -&gt; magasabb JOL ?</a:t>
            </a:r>
            <a:b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20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kongruencia a skálával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Helyette:  JOF – </a:t>
            </a: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judgment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of </a:t>
            </a: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forgetting</a:t>
            </a:r>
            <a:endParaRPr lang="hu-HU" kern="1200" dirty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</p:spPr>
        <p:txBody>
          <a:bodyPr/>
          <a:lstStyle/>
          <a:p>
            <a:r>
              <a:rPr lang="hu-HU" dirty="0" smtClean="0"/>
              <a:t>5. Kísérlet</a:t>
            </a:r>
            <a:r>
              <a:rPr lang="hu-HU" dirty="0"/>
              <a:t>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1700" y="987574"/>
            <a:ext cx="8520600" cy="34164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hu-HU" b="1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Módszer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endParaRPr lang="hu-HU" b="1" kern="1200" dirty="0" smtClean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Résztvevők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: 18 pszichológia szakos hallgató</a:t>
            </a:r>
            <a:b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24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egyedül vagy </a:t>
            </a:r>
            <a:r>
              <a:rPr lang="hu-HU" sz="1600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max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4 fős csoportokban</a:t>
            </a:r>
            <a:endParaRPr lang="hu-HU" kern="1200" dirty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Eljárás: hasonlóan az 1. vizsgálathoz</a:t>
            </a:r>
            <a:b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24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FONTOS kivétellel: JOF </a:t>
            </a:r>
            <a:b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Skála: 0-100-ig (valószínűtlen a felejtés- teljesen valószínű)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Ítéletalkotás közvetlenül a kép felvillantása után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731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</p:spPr>
        <p:txBody>
          <a:bodyPr/>
          <a:lstStyle/>
          <a:p>
            <a:r>
              <a:rPr lang="hu-HU" dirty="0" smtClean="0"/>
              <a:t>5. Kísérlet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1700" y="987574"/>
            <a:ext cx="8520600" cy="34164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hu-HU" b="1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Eredmények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endParaRPr lang="hu-HU" b="1" kern="1200" dirty="0" smtClean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Negatív 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kapcsolat: 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JOF 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és a betűméret között</a:t>
            </a:r>
            <a:b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Emlékezetesebb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nagyobb betűk (kisebb JOF)</a:t>
            </a:r>
            <a:b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Kevésbé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emlékezetesebb kisebbek (nagyobb JOF)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Nincs kapcsolat: betűméret és előhívás</a:t>
            </a: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609" y="2715766"/>
            <a:ext cx="3887871" cy="221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50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</p:spPr>
        <p:txBody>
          <a:bodyPr/>
          <a:lstStyle/>
          <a:p>
            <a:r>
              <a:rPr lang="hu-HU" dirty="0" smtClean="0"/>
              <a:t>5. Kísérlet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1700" y="987574"/>
            <a:ext cx="8520600" cy="34164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hu-HU" b="1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Diszkusszió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endParaRPr lang="hu-HU" b="1" kern="1200" dirty="0" smtClean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JOL 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(memória teljesítmény bejóslása):</a:t>
            </a:r>
            <a:b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20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NEM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 vizsgált dimenzió (méret)feltérképezése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JOF és JOL (1. vizsgálat) transzformált átlagai közel azonosak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 fontméret hátterében: egy lehetséges másik faktor? </a:t>
            </a:r>
          </a:p>
          <a:p>
            <a:endParaRPr lang="hu-HU" dirty="0"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 dirty="0"/>
              <a:t>6. </a:t>
            </a:r>
            <a:r>
              <a:rPr lang="hu" dirty="0" smtClean="0"/>
              <a:t>Kísérlet</a:t>
            </a:r>
            <a:endParaRPr lang="hu" sz="2800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987574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hu-HU" b="1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Bevezetés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endParaRPr lang="hu-HU" b="1" kern="1200" dirty="0" smtClean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Emlékezetesebb nagyobb betűk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Nagyobb ábra szubjektíve: könnyedebb, gördülékenyebb?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Gördülékenység: pl.: </a:t>
            </a:r>
            <a:r>
              <a:rPr lang="hu-HU" kern="1200" dirty="0" err="1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Begg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(1989)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Bevezető vizsgálat: könnyűség- olvashatóság – nagy betűs szavak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Gördülékenység vizsgálata: </a:t>
            </a:r>
            <a:b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standard forma: piano</a:t>
            </a:r>
            <a:b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módosított forma: </a:t>
            </a:r>
            <a:r>
              <a:rPr lang="hu-HU" sz="1600" kern="1200" dirty="0" err="1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PiAnO</a:t>
            </a:r>
            <a:endParaRPr lang="hu-HU" sz="1600" kern="1200" dirty="0" smtClean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685800" lvl="1" rtl="0">
              <a:spcBef>
                <a:spcPts val="0"/>
              </a:spcBef>
              <a:buClr>
                <a:srgbClr val="000000"/>
              </a:buClr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</p:spPr>
        <p:txBody>
          <a:bodyPr/>
          <a:lstStyle/>
          <a:p>
            <a:r>
              <a:rPr lang="hu-HU" dirty="0" smtClean="0"/>
              <a:t>6. Kísérlet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1700" y="987574"/>
            <a:ext cx="8520600" cy="34164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hu-HU" b="1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Módszer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endParaRPr lang="hu-HU" b="1" kern="1200" dirty="0" smtClean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Résztvevők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: 20 pszichológia szakos hallgató</a:t>
            </a:r>
            <a:b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20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egyéni vagy csoportos tesztelés (</a:t>
            </a:r>
            <a:r>
              <a:rPr lang="hu-HU" sz="1600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max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8 fő)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Vizsgálat: 54 főnév csoportokba </a:t>
            </a: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/>
            </a:r>
            <a:b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20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18 v 48 </a:t>
            </a:r>
            <a:r>
              <a:rPr lang="hu-HU" sz="1600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pt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. </a:t>
            </a:r>
            <a:r>
              <a:rPr lang="hu-HU" sz="1600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Arial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betűtípus </a:t>
            </a:r>
            <a:b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kisbetű vagy módosított forma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Eljárás: 1. kísérlethez hasonlóan</a:t>
            </a:r>
            <a:b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20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kivéve: fele módosított forma</a:t>
            </a:r>
            <a:endParaRPr lang="hu-HU" sz="1600" dirty="0"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8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</p:spPr>
        <p:txBody>
          <a:bodyPr/>
          <a:lstStyle/>
          <a:p>
            <a:r>
              <a:rPr lang="hu-HU" dirty="0" smtClean="0"/>
              <a:t>6. Kísérlet</a:t>
            </a:r>
            <a:r>
              <a:rPr lang="hu-HU" dirty="0"/>
              <a:t> </a:t>
            </a:r>
            <a:r>
              <a:rPr lang="hu-HU" dirty="0" smtClean="0"/>
              <a:t>- </a:t>
            </a:r>
            <a:r>
              <a:rPr lang="hu-HU" sz="2800" dirty="0" smtClean="0"/>
              <a:t>Eredmények</a:t>
            </a:r>
            <a:endParaRPr lang="hu-H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693" y="1131590"/>
            <a:ext cx="5354613" cy="3283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42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hu" sz="3600" dirty="0" smtClean="0"/>
              <a:t/>
            </a:r>
            <a:br>
              <a:rPr lang="hu" sz="3600" dirty="0" smtClean="0"/>
            </a:br>
            <a:r>
              <a:rPr lang="hu" sz="3200" dirty="0" smtClean="0"/>
              <a:t>Memory </a:t>
            </a:r>
            <a:r>
              <a:rPr lang="hu" sz="3200" dirty="0"/>
              <a:t>Predictions Are Influenced by Perceptual Information: </a:t>
            </a:r>
            <a:r>
              <a:rPr lang="hu" sz="3200" dirty="0" smtClean="0"/>
              <a:t>Evidence for </a:t>
            </a:r>
            <a:r>
              <a:rPr lang="hu" sz="3200" dirty="0"/>
              <a:t>Metacognitive </a:t>
            </a:r>
            <a:r>
              <a:rPr lang="hu" sz="3200" dirty="0" smtClean="0"/>
              <a:t>Illusions </a:t>
            </a:r>
            <a:br>
              <a:rPr lang="hu" sz="3200" dirty="0" smtClean="0"/>
            </a:br>
            <a:r>
              <a:rPr lang="hu" sz="3200" dirty="0" smtClean="0"/>
              <a:t>c</a:t>
            </a:r>
            <a:r>
              <a:rPr lang="hu" sz="3200" dirty="0"/>
              <a:t>.</a:t>
            </a:r>
            <a:r>
              <a:rPr lang="hu" sz="3200" dirty="0" smtClean="0"/>
              <a:t> </a:t>
            </a:r>
            <a:r>
              <a:rPr lang="hu-HU" sz="3200" dirty="0"/>
              <a:t>c</a:t>
            </a:r>
            <a:r>
              <a:rPr lang="hu" sz="3200" dirty="0" smtClean="0"/>
              <a:t>ikk Összefoglalása</a:t>
            </a:r>
            <a:endParaRPr lang="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</p:spPr>
        <p:txBody>
          <a:bodyPr/>
          <a:lstStyle/>
          <a:p>
            <a:r>
              <a:rPr lang="hu-HU" dirty="0" smtClean="0"/>
              <a:t>6. Kísérlet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1699" y="987574"/>
            <a:ext cx="8832301" cy="34164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hu-HU" b="1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Eredmények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endParaRPr lang="hu-HU" b="1" kern="1200" dirty="0" smtClean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Bejóslás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: JOL a nagy betűméret által CSAK a standard formátumban volt bejósolható</a:t>
            </a:r>
            <a:b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20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megváltoztatott forma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: irreleváns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 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betűméret </a:t>
            </a:r>
            <a:endParaRPr lang="hu-HU" sz="1600" kern="1200" dirty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Előhívás: nincs interakció a méret és az alak között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Korrelációk</a:t>
            </a:r>
            <a:b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20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JOL és méret de NEM JOL és előhívás(előbbi kísérletekkel való összecsengés)</a:t>
            </a:r>
            <a:b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JOL és alak 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CSAK a standard formátumban</a:t>
            </a:r>
            <a:b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nincs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korreláció a megváltoztatott forma estében</a:t>
            </a:r>
          </a:p>
          <a:p>
            <a:endParaRPr lang="hu-HU" dirty="0"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9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</p:spPr>
        <p:txBody>
          <a:bodyPr/>
          <a:lstStyle/>
          <a:p>
            <a:r>
              <a:rPr lang="hu-HU" dirty="0" smtClean="0"/>
              <a:t>6. Kísérlet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1700" y="987574"/>
            <a:ext cx="8520600" cy="34164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hu-HU" b="1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Diszkusszió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endParaRPr lang="hu-HU" b="1" kern="1200" dirty="0" smtClean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Konzisztens 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eredmények az előző kísérletekkel 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CSAK a standard 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feltételben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!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Méret, mint alap az emlékezeti teljesítmény bejóslásához ( JOL)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Megváltoztatott alak feltétel: méret nem differenciál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Gördülékenység csökkentése megszünteti a betűméret hatását a </a:t>
            </a: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JOL-ra</a:t>
            </a:r>
            <a:endParaRPr lang="hu-HU" kern="1200" dirty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Tehát: az észlelt gördülékenység állhat a háttérben </a:t>
            </a:r>
          </a:p>
          <a:p>
            <a:endParaRPr lang="hu-HU" dirty="0"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8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 dirty="0" smtClean="0"/>
              <a:t>Általános megbeszélés</a:t>
            </a:r>
            <a:endParaRPr lang="hu" dirty="0"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23528" y="1059582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b="1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Cél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: perceptuális jellemzők hogyan befolyásolják a memóriateljesítmény </a:t>
            </a: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predikcióját</a:t>
            </a:r>
            <a:endParaRPr lang="hu-HU" kern="1200" dirty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Betűméret erős befolyása a </a:t>
            </a: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JOL-ra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, de a valós 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felidézés 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ettől független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 hatás további feltételek mellett is </a:t>
            </a:r>
            <a:b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20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ha explicit módon felhívták a figyelmet a méret figyelmen kívül hagyására</a:t>
            </a:r>
            <a:b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ha JOF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Háttérben valószínűleg a GÖRDÜLÉKENYSÉG (</a:t>
            </a: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fluency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) 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nagy </a:t>
            </a: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itemek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szubjektíve gördülékenyebbek</a:t>
            </a:r>
          </a:p>
          <a:p>
            <a:pPr marL="457200" lvl="0" indent="-33020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endParaRPr sz="2400" dirty="0">
              <a:solidFill>
                <a:srgbClr val="000000"/>
              </a:solidFill>
              <a:latin typeface="Lato" panose="020B060402020202020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</p:spPr>
        <p:txBody>
          <a:bodyPr/>
          <a:lstStyle/>
          <a:p>
            <a:r>
              <a:rPr lang="hu-HU" dirty="0" smtClean="0"/>
              <a:t>Általános megbeszélés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Résztvevők jóslatai a 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memória teljesítményre 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 </a:t>
            </a: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száliens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perceptuális információkon alapulnak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Gördülékenység kauzális szerepe a magas JOL kapcsán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Nagy méretű 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betűk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fontosság?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Méret felbecsült a </a:t>
            </a: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metakognitív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döntések meghozatalában?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Pedagógiai aspektusok</a:t>
            </a:r>
          </a:p>
          <a:p>
            <a:endParaRPr lang="hu-HU" dirty="0"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9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hu" sz="3200" dirty="0"/>
              <a:t>Spacing as the Friend of Both Memory and Induction </a:t>
            </a:r>
            <a:r>
              <a:rPr lang="hu" sz="3200" dirty="0" smtClean="0"/>
              <a:t>in Young </a:t>
            </a:r>
            <a:r>
              <a:rPr lang="hu" sz="3200" dirty="0"/>
              <a:t>and Older </a:t>
            </a:r>
            <a:r>
              <a:rPr lang="hu" sz="3200" dirty="0" smtClean="0"/>
              <a:t>Adults </a:t>
            </a:r>
            <a:br>
              <a:rPr lang="hu" sz="3200" dirty="0" smtClean="0"/>
            </a:br>
            <a:r>
              <a:rPr lang="hu" sz="3200" dirty="0" smtClean="0"/>
              <a:t>c. </a:t>
            </a:r>
            <a:r>
              <a:rPr lang="hu-HU" sz="3200" dirty="0"/>
              <a:t>c</a:t>
            </a:r>
            <a:r>
              <a:rPr lang="hu" sz="3200" dirty="0" smtClean="0"/>
              <a:t>ikk Összefoglalása</a:t>
            </a:r>
            <a:endParaRPr lang="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 dirty="0"/>
              <a:t>Bevezetés / elméleti háttér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Példa a spanyol koloniális építészetről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Fókusz az induktív tanuláson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Tanulási lehetőségek hatásossága elkülönítés (</a:t>
            </a: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spacing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), 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mint összevonás (</a:t>
            </a:r>
            <a:r>
              <a:rPr lang="hu-HU" kern="1200" dirty="0" err="1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massing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) esetén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/>
            </a:r>
            <a:b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20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- 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Egyetemisták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, idősek , gyerekek </a:t>
            </a:r>
            <a:endParaRPr lang="hu-HU" sz="2000" kern="1200" dirty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Korábbi vizsgálatok: ugyanaz az információ többször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Feltételezés: induktív tanulás mintája különböző 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ha:</a:t>
            </a: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/>
            </a:r>
            <a:b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ugyanaz az információ nem szerepel többször</a:t>
            </a:r>
            <a:endParaRPr lang="hu-HU" sz="2000" kern="1200" dirty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457200" lvl="0" indent="-33020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endParaRPr sz="1600" dirty="0">
              <a:solidFill>
                <a:srgbClr val="000000"/>
              </a:solidFill>
              <a:latin typeface="Lato" panose="020B060402020202020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</p:spPr>
        <p:txBody>
          <a:bodyPr/>
          <a:lstStyle/>
          <a:p>
            <a:r>
              <a:rPr lang="hu-HU" dirty="0"/>
              <a:t>Elkülönítés és induktív tanulás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Más kutatások: az összevonás támogatja az 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induktív tanulást</a:t>
            </a:r>
            <a:endParaRPr lang="hu-HU" kern="1200" dirty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i="1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„</a:t>
            </a:r>
            <a:r>
              <a:rPr lang="hu-HU" i="1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Massing-aids-induction</a:t>
            </a:r>
            <a:r>
              <a:rPr lang="hu-HU" i="1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i="1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hypothesis</a:t>
            </a:r>
            <a:r>
              <a:rPr lang="hu-HU" i="1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”</a:t>
            </a:r>
            <a:br>
              <a:rPr lang="hu-HU" i="1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2000" i="1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i="1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összevonás és festő 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stílus</a:t>
            </a:r>
            <a:endParaRPr lang="hu-HU" sz="1600" kern="1200" dirty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Elkülönítés: barátja a visszahívásnak, ellensége 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az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indukciónak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Kornell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és </a:t>
            </a: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Bjork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(2008) ellentmondásos eredményei </a:t>
            </a:r>
          </a:p>
          <a:p>
            <a:endParaRPr lang="hu-HU" dirty="0"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3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</p:spPr>
        <p:txBody>
          <a:bodyPr/>
          <a:lstStyle/>
          <a:p>
            <a:r>
              <a:rPr lang="hu-HU" sz="2800" dirty="0"/>
              <a:t>Elkülönítés hatásai idősebb felnőttek esetében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652788" cy="3416400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Romlik 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az új 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információkra 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való emlékezeti 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teljesítmény</a:t>
            </a: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/>
            </a:r>
            <a:b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20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de hasonló verbális ismétléses tanulás</a:t>
            </a:r>
            <a:endParaRPr lang="hu-HU" sz="2000" kern="1200" dirty="0">
              <a:solidFill>
                <a:prstClr val="black"/>
              </a:solidFill>
              <a:latin typeface="Lato" panose="020B0604020202020204" charset="-18"/>
              <a:ea typeface="+mn-ea"/>
              <a:cs typeface="+mn-cs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Kategóriatanulás 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elkülönítés nehezítő tényező 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időseknél hatványozottan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Massing-aids-induction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hipotézis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De! Sértetlen lényeg-alapú memória</a:t>
            </a: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/>
            </a:r>
            <a:b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</a:br>
            <a:r>
              <a:rPr lang="hu-HU" sz="20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	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hu-HU" sz="1600" kern="1200" dirty="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</a:t>
            </a:r>
            <a:r>
              <a:rPr lang="hu-HU" sz="1600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Jól alkalmazott „fogalmi memória”- elkülönítéses tanulás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Résztvevők: idősebb felnőttek és főiskolások </a:t>
            </a:r>
          </a:p>
          <a:p>
            <a:endParaRPr lang="hu-HU" sz="2400" dirty="0"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3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7494"/>
            <a:ext cx="2566172" cy="442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18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</p:spPr>
        <p:txBody>
          <a:bodyPr/>
          <a:lstStyle/>
          <a:p>
            <a:r>
              <a:rPr lang="hu-HU" dirty="0" err="1"/>
              <a:t>Metakogníció</a:t>
            </a:r>
            <a:r>
              <a:rPr lang="hu-HU" dirty="0"/>
              <a:t> és elkülönítés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Metakogníciós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ítéletek és a gördülékenység (Rhodes és </a:t>
            </a: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Castel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, 2008)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Összevonás </a:t>
            </a:r>
            <a:r>
              <a:rPr lang="hu-HU" kern="1200" smtClean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szubjektíve 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gördülékenyebb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De! a teljesítmény nem ezt mutatja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Kornell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és </a:t>
            </a:r>
            <a:r>
              <a:rPr lang="hu-HU" kern="1200" dirty="0" err="1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Bjork</a:t>
            </a: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 tanulmánya (2008)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u-HU" kern="1200" dirty="0">
                <a:solidFill>
                  <a:prstClr val="black"/>
                </a:solidFill>
                <a:latin typeface="Lato" panose="020B0604020202020204" charset="-18"/>
                <a:ea typeface="+mn-ea"/>
                <a:cs typeface="+mn-cs"/>
              </a:rPr>
              <a:t>Elgondolás: idősek hajlamosabbak az összevonást preferálni</a:t>
            </a:r>
          </a:p>
          <a:p>
            <a:endParaRPr lang="hu-HU" sz="1600" dirty="0"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2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214296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" dirty="0"/>
              <a:t>Bevezetés / elméleti háttér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009617"/>
            <a:ext cx="8520600" cy="39910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dirty="0">
                <a:solidFill>
                  <a:srgbClr val="000000"/>
                </a:solidFill>
              </a:rPr>
              <a:t>Információk percepciójánál a fizikai jellemzők fontosak</a:t>
            </a:r>
          </a:p>
          <a:p>
            <a:pPr marL="457200" lvl="0" indent="-330200" rtl="0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dirty="0">
                <a:solidFill>
                  <a:srgbClr val="000000"/>
                </a:solidFill>
              </a:rPr>
              <a:t>Kihasználják, például reklámoknál</a:t>
            </a:r>
          </a:p>
          <a:p>
            <a:pPr marL="457200" lvl="0" indent="-330200" rtl="0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dirty="0">
                <a:solidFill>
                  <a:srgbClr val="000000"/>
                </a:solidFill>
              </a:rPr>
              <a:t>Perceptuális jellemző→ emlékezetesség, DE odavissza</a:t>
            </a:r>
          </a:p>
          <a:p>
            <a:pPr marL="457200" lvl="0" indent="-330200" rtl="0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dirty="0">
                <a:solidFill>
                  <a:srgbClr val="000000"/>
                </a:solidFill>
              </a:rPr>
              <a:t>Sokféle támpont az ítéleteknél → ugyanez a kiugró perceptuális jellemzőknél</a:t>
            </a:r>
          </a:p>
          <a:p>
            <a:pPr marL="457200" lvl="0" indent="-330200" rtl="0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dirty="0">
                <a:solidFill>
                  <a:srgbClr val="000000"/>
                </a:solidFill>
              </a:rPr>
              <a:t>Vizsgálat: betűméret változtatással</a:t>
            </a:r>
          </a:p>
          <a:p>
            <a:pPr marL="457200" lvl="0" indent="-330200" rtl="0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dirty="0">
                <a:solidFill>
                  <a:srgbClr val="000000"/>
                </a:solidFill>
              </a:rPr>
              <a:t>Relatív könnyedség</a:t>
            </a:r>
          </a:p>
          <a:p>
            <a:pPr marL="457200" lvl="0" indent="-330200" rtl="0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dirty="0">
                <a:solidFill>
                  <a:srgbClr val="000000"/>
                </a:solidFill>
              </a:rPr>
              <a:t>Vizsgálat: arcok (egyértelmű vs torzítás)</a:t>
            </a:r>
          </a:p>
          <a:p>
            <a:pPr marL="457200" lvl="0" indent="-330200" rtl="0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dirty="0">
                <a:solidFill>
                  <a:srgbClr val="000000"/>
                </a:solidFill>
              </a:rPr>
              <a:t>Könnyen azonosítható inger → valószínűbb a felismerés</a:t>
            </a:r>
          </a:p>
          <a:p>
            <a:pPr marL="457200" lvl="0" indent="-330200" rtl="0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dirty="0">
                <a:solidFill>
                  <a:srgbClr val="000000"/>
                </a:solidFill>
              </a:rPr>
              <a:t>Vizsgálat: kérdések és válaszok könnyen és nehezen olvasható formában</a:t>
            </a:r>
          </a:p>
          <a:p>
            <a:pPr marL="457200" lvl="0" indent="-330200" rtl="0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dirty="0">
                <a:solidFill>
                  <a:srgbClr val="000000"/>
                </a:solidFill>
              </a:rPr>
              <a:t>Vizsgálat: állítások egyszerűen és nehezen olvasható </a:t>
            </a:r>
            <a:r>
              <a:rPr lang="hu" sz="1600" dirty="0" smtClean="0">
                <a:solidFill>
                  <a:srgbClr val="000000"/>
                </a:solidFill>
              </a:rPr>
              <a:t>formában</a:t>
            </a:r>
          </a:p>
          <a:p>
            <a:pPr marL="457200" lvl="0" indent="-330200" rtl="0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dirty="0" smtClean="0">
                <a:solidFill>
                  <a:srgbClr val="000000"/>
                </a:solidFill>
              </a:rPr>
              <a:t>Az </a:t>
            </a:r>
            <a:r>
              <a:rPr lang="hu" sz="1600" dirty="0">
                <a:solidFill>
                  <a:srgbClr val="000000"/>
                </a:solidFill>
              </a:rPr>
              <a:t>olvashatóság a kategorizációt is </a:t>
            </a:r>
            <a:r>
              <a:rPr lang="hu" sz="1600" dirty="0" smtClean="0">
                <a:solidFill>
                  <a:srgbClr val="000000"/>
                </a:solidFill>
              </a:rPr>
              <a:t>befolyásolja</a:t>
            </a:r>
          </a:p>
          <a:p>
            <a:pPr marL="457200" lvl="0" indent="-330200" rtl="0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dirty="0" smtClean="0">
                <a:solidFill>
                  <a:srgbClr val="000000"/>
                </a:solidFill>
              </a:rPr>
              <a:t>Még </a:t>
            </a:r>
            <a:r>
              <a:rPr lang="hu" sz="1600" dirty="0">
                <a:solidFill>
                  <a:srgbClr val="000000"/>
                </a:solidFill>
              </a:rPr>
              <a:t>intelligencia ítéleteknél 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l="54932" t="12093" r="13622" b="9885"/>
          <a:stretch/>
        </p:blipFill>
        <p:spPr>
          <a:xfrm>
            <a:off x="730200" y="61050"/>
            <a:ext cx="3513451" cy="49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l="55040" t="28867" r="13806" b="12086"/>
          <a:stretch/>
        </p:blipFill>
        <p:spPr>
          <a:xfrm>
            <a:off x="4878150" y="744749"/>
            <a:ext cx="3513451" cy="374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l="54932" t="12094" r="13622" b="83872"/>
          <a:stretch/>
        </p:blipFill>
        <p:spPr>
          <a:xfrm>
            <a:off x="4878150" y="491425"/>
            <a:ext cx="3513451" cy="25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8520600" cy="60876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 dirty="0"/>
              <a:t>Módszer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857238"/>
            <a:ext cx="8618018" cy="392908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b="1" dirty="0">
                <a:solidFill>
                  <a:srgbClr val="000000"/>
                </a:solidFill>
              </a:rPr>
              <a:t>Résztvevők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 </a:t>
            </a:r>
            <a:r>
              <a:rPr lang="hu" dirty="0" smtClean="0">
                <a:solidFill>
                  <a:srgbClr val="000000"/>
                </a:solidFill>
              </a:rPr>
              <a:t>2 csoport: főiskolai hallgatók (64 fő, átlag életkor: 21) és egészséges idősebbek (48 fő, á.k.: 77)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dirty="0" smtClean="0">
                <a:solidFill>
                  <a:srgbClr val="000000"/>
                </a:solidFill>
              </a:rPr>
              <a:t>Ismerjék fel 12 különböző festő stílusát</a:t>
            </a:r>
          </a:p>
          <a:p>
            <a:pPr marL="457200" lvl="0" indent="-330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dirty="0" smtClean="0">
                <a:solidFill>
                  <a:srgbClr val="000000"/>
                </a:solidFill>
              </a:rPr>
              <a:t>Repetitív és induktív feltétel</a:t>
            </a:r>
          </a:p>
          <a:p>
            <a:pPr marL="457200" lvl="0" indent="-330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dirty="0" smtClean="0">
                <a:solidFill>
                  <a:srgbClr val="000000"/>
                </a:solidFill>
              </a:rPr>
              <a:t>Összevont (massing) stílus és elkülönített (spacing) stílus más művészek festményeivel</a:t>
            </a:r>
          </a:p>
          <a:p>
            <a:pPr marL="457200" lvl="0" indent="-330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Char char="●"/>
            </a:pPr>
            <a:r>
              <a:rPr lang="hu" sz="1600" dirty="0" smtClean="0">
                <a:solidFill>
                  <a:srgbClr val="000000"/>
                </a:solidFill>
              </a:rPr>
              <a:t>Tanulási fázis után festmények, ki festette őket, melyik volt hatékonyabb az elkülönítés vagy az összevonás ?</a:t>
            </a:r>
          </a:p>
          <a:p>
            <a:pPr marL="457200" lvl="0" indent="-330200"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hu-HU" sz="1600" b="1" dirty="0" smtClean="0">
                <a:solidFill>
                  <a:srgbClr val="000000"/>
                </a:solidFill>
              </a:rPr>
              <a:t>Eljárás</a:t>
            </a:r>
          </a:p>
          <a:p>
            <a:pPr marL="914400" lvl="1" indent="-228600"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-HU" dirty="0" smtClean="0">
                <a:solidFill>
                  <a:srgbClr val="000000"/>
                </a:solidFill>
              </a:rPr>
              <a:t>1. Tanulási fázis: 72 kép 5 mp-re, hallják és látják a nevüket</a:t>
            </a:r>
          </a:p>
          <a:p>
            <a:pPr marL="914400" lvl="1" indent="-228600"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-HU" dirty="0" smtClean="0">
                <a:solidFill>
                  <a:srgbClr val="000000"/>
                </a:solidFill>
              </a:rPr>
              <a:t>2. Visszaszámolás 547-től hármasával.</a:t>
            </a:r>
          </a:p>
          <a:p>
            <a:pPr marL="914400" lvl="1" indent="-228600"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-HU" dirty="0" smtClean="0">
                <a:solidFill>
                  <a:srgbClr val="000000"/>
                </a:solidFill>
              </a:rPr>
              <a:t>3.  Ki festette a festmény?</a:t>
            </a:r>
          </a:p>
          <a:p>
            <a:pPr marL="914400" lvl="1" indent="-228600"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-HU" dirty="0" smtClean="0">
                <a:solidFill>
                  <a:srgbClr val="000000"/>
                </a:solidFill>
              </a:rPr>
              <a:t>4. Kérdések </a:t>
            </a:r>
          </a:p>
          <a:p>
            <a:pPr marL="457200" lvl="0" indent="-3302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Char char="●"/>
            </a:pPr>
            <a:endParaRPr lang="hu" sz="1600" dirty="0">
              <a:solidFill>
                <a:srgbClr val="000000"/>
              </a:solidFill>
            </a:endParaRP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○"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00" y="195486"/>
            <a:ext cx="8520600" cy="642942"/>
          </a:xfrm>
        </p:spPr>
        <p:txBody>
          <a:bodyPr/>
          <a:lstStyle/>
          <a:p>
            <a:r>
              <a:rPr lang="hu-HU" dirty="0" smtClean="0"/>
              <a:t>Eredmények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1700" y="857238"/>
            <a:ext cx="8520600" cy="4071966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000000"/>
                </a:solidFill>
              </a:rPr>
              <a:t>Az </a:t>
            </a:r>
            <a:r>
              <a:rPr lang="hu-HU" sz="1500" b="1" dirty="0" smtClean="0">
                <a:solidFill>
                  <a:srgbClr val="000000"/>
                </a:solidFill>
              </a:rPr>
              <a:t>elkülönítés</a:t>
            </a:r>
            <a:r>
              <a:rPr lang="hu-HU" sz="1500" dirty="0" smtClean="0">
                <a:solidFill>
                  <a:srgbClr val="000000"/>
                </a:solidFill>
              </a:rPr>
              <a:t> előnye szignifikáns volt.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000000"/>
                </a:solidFill>
              </a:rPr>
              <a:t>A </a:t>
            </a:r>
            <a:r>
              <a:rPr lang="hu-HU" sz="1500" b="1" dirty="0" smtClean="0">
                <a:solidFill>
                  <a:srgbClr val="000000"/>
                </a:solidFill>
              </a:rPr>
              <a:t>fiatalok</a:t>
            </a:r>
            <a:r>
              <a:rPr lang="hu-HU" sz="1500" dirty="0" smtClean="0">
                <a:solidFill>
                  <a:srgbClr val="000000"/>
                </a:solidFill>
              </a:rPr>
              <a:t> jobban teljesítettek.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000000"/>
                </a:solidFill>
              </a:rPr>
              <a:t>A </a:t>
            </a:r>
            <a:r>
              <a:rPr lang="hu-HU" sz="1500" b="1" dirty="0" smtClean="0">
                <a:solidFill>
                  <a:srgbClr val="000000"/>
                </a:solidFill>
              </a:rPr>
              <a:t>repetitív</a:t>
            </a:r>
            <a:r>
              <a:rPr lang="hu-HU" sz="1500" dirty="0" smtClean="0">
                <a:solidFill>
                  <a:srgbClr val="000000"/>
                </a:solidFill>
              </a:rPr>
              <a:t> feladatban jobb volt a teljesítmény, mint az induktívban.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000000"/>
                </a:solidFill>
              </a:rPr>
              <a:t>Nincs szignifikáns kapcsolat az elkülönítés (</a:t>
            </a:r>
            <a:r>
              <a:rPr lang="hu-HU" sz="1500" dirty="0" err="1" smtClean="0">
                <a:solidFill>
                  <a:srgbClr val="000000"/>
                </a:solidFill>
              </a:rPr>
              <a:t>spacing</a:t>
            </a:r>
            <a:r>
              <a:rPr lang="hu-HU" sz="1500" dirty="0" smtClean="0">
                <a:solidFill>
                  <a:srgbClr val="000000"/>
                </a:solidFill>
              </a:rPr>
              <a:t>), a kor és a csoport és a feladat között, sem hármas interakció </a:t>
            </a:r>
            <a:r>
              <a:rPr lang="hu-HU" sz="1500" dirty="0" smtClean="0">
                <a:solidFill>
                  <a:srgbClr val="000000"/>
                </a:solidFill>
                <a:sym typeface="Wingdings" pitchFamily="2" charset="2"/>
              </a:rPr>
              <a:t> „</a:t>
            </a:r>
            <a:r>
              <a:rPr lang="hu-HU" sz="1500" dirty="0" err="1" smtClean="0">
                <a:solidFill>
                  <a:srgbClr val="000000"/>
                </a:solidFill>
                <a:sym typeface="Wingdings" pitchFamily="2" charset="2"/>
              </a:rPr>
              <a:t>Massing-aids-induction</a:t>
            </a:r>
            <a:r>
              <a:rPr lang="hu-HU" sz="1500" dirty="0" smtClean="0">
                <a:solidFill>
                  <a:srgbClr val="000000"/>
                </a:solidFill>
                <a:sym typeface="Wingdings" pitchFamily="2" charset="2"/>
              </a:rPr>
              <a:t>” hipotézissel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000000"/>
                </a:solidFill>
                <a:sym typeface="Wingdings" pitchFamily="2" charset="2"/>
              </a:rPr>
              <a:t>Mindkét csoportnál szignifikáns hatás: feladat és elkülönítés (</a:t>
            </a:r>
            <a:r>
              <a:rPr lang="hu-HU" sz="1500" dirty="0" err="1" smtClean="0">
                <a:solidFill>
                  <a:srgbClr val="000000"/>
                </a:solidFill>
                <a:sym typeface="Wingdings" pitchFamily="2" charset="2"/>
              </a:rPr>
              <a:t>spacing</a:t>
            </a:r>
            <a:r>
              <a:rPr lang="hu-HU" sz="1500" dirty="0" smtClean="0">
                <a:solidFill>
                  <a:srgbClr val="000000"/>
                </a:solidFill>
                <a:sym typeface="Wingdings" pitchFamily="2" charset="2"/>
              </a:rPr>
              <a:t>), de </a:t>
            </a:r>
            <a:r>
              <a:rPr lang="hu-HU" sz="1500" dirty="0" smtClean="0">
                <a:solidFill>
                  <a:srgbClr val="000000"/>
                </a:solidFill>
              </a:rPr>
              <a:t>Ø interakció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hu" sz="1500" dirty="0" smtClean="0">
                <a:solidFill>
                  <a:srgbClr val="000000"/>
                </a:solidFill>
              </a:rPr>
              <a:t>Összevonás vagy elkülönítés a hatékonyabb?</a:t>
            </a:r>
          </a:p>
          <a:p>
            <a:pPr marL="914400" lvl="1" indent="-228600"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-HU" dirty="0" smtClean="0">
                <a:solidFill>
                  <a:srgbClr val="000000"/>
                </a:solidFill>
              </a:rPr>
              <a:t>Hasonló minta: - Induktív: összevonás (</a:t>
            </a:r>
            <a:r>
              <a:rPr lang="hu-HU" dirty="0" err="1" smtClean="0">
                <a:solidFill>
                  <a:srgbClr val="000000"/>
                </a:solidFill>
              </a:rPr>
              <a:t>massing</a:t>
            </a:r>
            <a:r>
              <a:rPr lang="hu-HU" dirty="0" smtClean="0">
                <a:solidFill>
                  <a:srgbClr val="000000"/>
                </a:solidFill>
              </a:rPr>
              <a:t>)</a:t>
            </a:r>
          </a:p>
          <a:p>
            <a:pPr marL="914400" lvl="1" indent="-228600">
              <a:spcAft>
                <a:spcPts val="600"/>
              </a:spcAft>
              <a:buClr>
                <a:srgbClr val="000000"/>
              </a:buClr>
            </a:pPr>
            <a:r>
              <a:rPr lang="hu-HU" dirty="0" smtClean="0">
                <a:solidFill>
                  <a:srgbClr val="000000"/>
                </a:solidFill>
              </a:rPr>
              <a:t>		        - Repetitív: elkülönítés (</a:t>
            </a:r>
            <a:r>
              <a:rPr lang="hu-HU" dirty="0" err="1" smtClean="0">
                <a:solidFill>
                  <a:srgbClr val="000000"/>
                </a:solidFill>
              </a:rPr>
              <a:t>spacing</a:t>
            </a:r>
            <a:r>
              <a:rPr lang="hu-HU" dirty="0" smtClean="0">
                <a:solidFill>
                  <a:srgbClr val="000000"/>
                </a:solidFill>
              </a:rPr>
              <a:t>)</a:t>
            </a:r>
          </a:p>
          <a:p>
            <a:pPr marL="914400" lvl="1" indent="-228600"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-HU" dirty="0" smtClean="0">
                <a:solidFill>
                  <a:srgbClr val="000000"/>
                </a:solidFill>
              </a:rPr>
              <a:t>DE:  Mindkettőnél az elkülönítés (</a:t>
            </a:r>
            <a:r>
              <a:rPr lang="hu-HU" dirty="0" err="1" smtClean="0">
                <a:solidFill>
                  <a:srgbClr val="000000"/>
                </a:solidFill>
              </a:rPr>
              <a:t>spacing</a:t>
            </a:r>
            <a:r>
              <a:rPr lang="hu-HU" dirty="0" smtClean="0">
                <a:solidFill>
                  <a:srgbClr val="000000"/>
                </a:solidFill>
              </a:rPr>
              <a:t>) esetén teljesítettek jobban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hu-HU" sz="1500" dirty="0" smtClean="0">
                <a:solidFill>
                  <a:srgbClr val="000000"/>
                </a:solidFill>
              </a:rPr>
              <a:t>Művészeti szaktudás (valójában nem teljesítettek jobban)</a:t>
            </a:r>
          </a:p>
          <a:p>
            <a:pPr>
              <a:buClrTx/>
              <a:buFont typeface="Arial" pitchFamily="34" charset="0"/>
              <a:buChar char="•"/>
            </a:pPr>
            <a:endParaRPr lang="hu-HU" dirty="0" smtClean="0">
              <a:solidFill>
                <a:srgbClr val="000000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endParaRPr lang="hu-HU" dirty="0" smtClean="0">
              <a:solidFill>
                <a:srgbClr val="000000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endParaRPr lang="hu-HU" dirty="0" smtClean="0">
              <a:solidFill>
                <a:srgbClr val="000000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5369262" y="3375970"/>
            <a:ext cx="796078" cy="335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143636" y="321469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Hisznek a „</a:t>
            </a:r>
            <a:r>
              <a:rPr lang="hu-HU" dirty="0" err="1" smtClean="0"/>
              <a:t>massing-aids-induction</a:t>
            </a:r>
            <a:r>
              <a:rPr lang="hu-HU" dirty="0" smtClean="0"/>
              <a:t>” hipotézisben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Diszkusszió 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821586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3333"/>
              <a:buChar char="●"/>
            </a:pPr>
            <a:r>
              <a:rPr lang="hu" b="1" dirty="0">
                <a:solidFill>
                  <a:srgbClr val="000000"/>
                </a:solidFill>
              </a:rPr>
              <a:t>Cél</a:t>
            </a:r>
            <a:r>
              <a:rPr lang="hu" dirty="0">
                <a:solidFill>
                  <a:srgbClr val="000000"/>
                </a:solidFill>
              </a:rPr>
              <a:t>: festők stílusának felismerése a bemutatott példákon keresztül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3333"/>
              <a:buChar char="●"/>
            </a:pPr>
            <a:r>
              <a:rPr lang="hu" b="1" dirty="0">
                <a:solidFill>
                  <a:srgbClr val="000000"/>
                </a:solidFill>
              </a:rPr>
              <a:t>“Massing-aids-induction” hipotézis: </a:t>
            </a:r>
            <a:r>
              <a:rPr lang="hu" dirty="0">
                <a:solidFill>
                  <a:srgbClr val="000000"/>
                </a:solidFill>
              </a:rPr>
              <a:t>elkülönítés (spacing)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Nehézség az indukciós feltételben + kevésbé lett volna hatékony az induktív tanulás 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Eredmények cáfolták</a:t>
            </a:r>
            <a:br>
              <a:rPr lang="hu" dirty="0">
                <a:solidFill>
                  <a:srgbClr val="000000"/>
                </a:solidFill>
              </a:rPr>
            </a:br>
            <a:r>
              <a:rPr lang="hu" dirty="0">
                <a:solidFill>
                  <a:srgbClr val="000000"/>
                </a:solidFill>
              </a:rPr>
              <a:t> </a:t>
            </a:r>
          </a:p>
          <a:p>
            <a:pPr marL="457200" lvl="0" indent="-32385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3333"/>
              <a:buChar char="●"/>
            </a:pPr>
            <a:r>
              <a:rPr lang="hu" b="1" dirty="0">
                <a:solidFill>
                  <a:srgbClr val="000000"/>
                </a:solidFill>
              </a:rPr>
              <a:t>Fiatalabb vs. idősebb felnőttek: </a:t>
            </a:r>
            <a:r>
              <a:rPr lang="hu" dirty="0">
                <a:solidFill>
                  <a:srgbClr val="000000"/>
                </a:solidFill>
              </a:rPr>
              <a:t>hasonló eredmények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Indukciós feltétel: összevonás (massing )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○"/>
            </a:pPr>
            <a:r>
              <a:rPr lang="hu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Repetitív feltétel: elkölünítés (spacing)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○"/>
            </a:pPr>
            <a:r>
              <a:rPr lang="hu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Feltételek eredményeit átlagolva: indukciós &lt; repetitív</a:t>
            </a:r>
          </a:p>
          <a:p>
            <a:pPr marL="1371600" lvl="2" indent="-2921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1428"/>
              <a:buFont typeface="Arial"/>
              <a:buChar char="■"/>
            </a:pPr>
            <a:r>
              <a:rPr lang="hu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OK: idősek “gistlike” memóriája</a:t>
            </a:r>
          </a:p>
          <a:p>
            <a:pPr marL="1371600" lvl="2" indent="-2921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1428"/>
              <a:buFont typeface="Arial"/>
              <a:buChar char="■"/>
            </a:pPr>
            <a:r>
              <a:rPr lang="hu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Elkülönítést (spacing) javíthatja a memóriát / indukciót az idősek esetében</a:t>
            </a:r>
          </a:p>
          <a:p>
            <a:pPr marL="1828800" lvl="3" indent="-2921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1428"/>
              <a:buFont typeface="Arial"/>
              <a:buChar char="●"/>
            </a:pPr>
            <a:r>
              <a:rPr lang="hu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Memória és tanulás tréningezése, fejlesztése időskorban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" dirty="0"/>
              <a:t>Diszkusszió 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027558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hu" b="1" dirty="0">
                <a:solidFill>
                  <a:srgbClr val="000000"/>
                </a:solidFill>
              </a:rPr>
              <a:t>Elkülönítési hatás </a:t>
            </a:r>
            <a:r>
              <a:rPr lang="hu" dirty="0">
                <a:solidFill>
                  <a:srgbClr val="000000"/>
                </a:solidFill>
              </a:rPr>
              <a:t>(Spacing Effect)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Figyelem-csökkenés magyarázat: nagyobb a repetitív feltételben </a:t>
            </a:r>
            <a:br>
              <a:rPr lang="hu" dirty="0">
                <a:solidFill>
                  <a:srgbClr val="000000"/>
                </a:solidFill>
              </a:rPr>
            </a:br>
            <a:endParaRPr lang="hu" dirty="0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hu" b="1" dirty="0">
                <a:solidFill>
                  <a:srgbClr val="000000"/>
                </a:solidFill>
              </a:rPr>
              <a:t>Visszahívás</a:t>
            </a:r>
            <a:r>
              <a:rPr lang="hu" dirty="0">
                <a:solidFill>
                  <a:srgbClr val="000000"/>
                </a:solidFill>
              </a:rPr>
              <a:t> a tanulási fázisban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Próbák közti elkülönítések (spacing) nehezítik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Előhívási hibák idősek esetében</a:t>
            </a:r>
            <a:br>
              <a:rPr lang="hu" dirty="0">
                <a:solidFill>
                  <a:srgbClr val="000000"/>
                </a:solidFill>
              </a:rPr>
            </a:br>
            <a:endParaRPr lang="hu" dirty="0">
              <a:solidFill>
                <a:srgbClr val="000000"/>
              </a:solidFill>
            </a:endParaRPr>
          </a:p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hu" b="1" dirty="0">
                <a:solidFill>
                  <a:srgbClr val="000000"/>
                </a:solidFill>
              </a:rPr>
              <a:t>Induktív tanulás</a:t>
            </a:r>
            <a:r>
              <a:rPr lang="hu" dirty="0">
                <a:solidFill>
                  <a:srgbClr val="000000"/>
                </a:solidFill>
              </a:rPr>
              <a:t>: példákon keresztüli általánosítás</a:t>
            </a:r>
          </a:p>
          <a:p>
            <a:pPr marL="914400" lvl="1" indent="-2286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" dirty="0">
                <a:solidFill>
                  <a:srgbClr val="000000"/>
                </a:solidFill>
              </a:rPr>
              <a:t>Korábbi kísérletek hipotézisei</a:t>
            </a:r>
          </a:p>
          <a:p>
            <a:pPr marL="1371600" lvl="2" indent="-3048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714"/>
              <a:buChar char="■"/>
            </a:pPr>
            <a:r>
              <a:rPr lang="hu" dirty="0">
                <a:solidFill>
                  <a:srgbClr val="000000"/>
                </a:solidFill>
              </a:rPr>
              <a:t>Összevonás (massing) segítheti az induktív tanulást</a:t>
            </a:r>
          </a:p>
          <a:p>
            <a:pPr marL="1371600" lvl="2" indent="-3048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714"/>
              <a:buChar char="■"/>
            </a:pPr>
            <a:r>
              <a:rPr lang="hu" dirty="0">
                <a:solidFill>
                  <a:srgbClr val="000000"/>
                </a:solidFill>
              </a:rPr>
              <a:t>Elkülönítés (spacing) hatékonyabb lehet repetitív tanulás esetén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Felhasznált irodalom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hu" sz="1400">
                <a:solidFill>
                  <a:schemeClr val="dk1"/>
                </a:solidFill>
              </a:rPr>
              <a:t>Kornell, N., Castel, A. D., Eich, T. S., &amp; Bjork, R. A. (2010). Spacing as the friend of both memory and induction in young and older adults. </a:t>
            </a:r>
            <a:r>
              <a:rPr lang="hu" sz="1400" i="1">
                <a:solidFill>
                  <a:schemeClr val="dk1"/>
                </a:solidFill>
              </a:rPr>
              <a:t>Psychology and aging</a:t>
            </a:r>
            <a:r>
              <a:rPr lang="hu" sz="1400">
                <a:solidFill>
                  <a:schemeClr val="dk1"/>
                </a:solidFill>
              </a:rPr>
              <a:t>, </a:t>
            </a:r>
            <a:r>
              <a:rPr lang="hu" sz="1400" i="1">
                <a:solidFill>
                  <a:schemeClr val="dk1"/>
                </a:solidFill>
              </a:rPr>
              <a:t>25</a:t>
            </a:r>
            <a:r>
              <a:rPr lang="hu" sz="1400">
                <a:solidFill>
                  <a:schemeClr val="dk1"/>
                </a:solidFill>
              </a:rPr>
              <a:t>(2), 498.</a:t>
            </a:r>
          </a:p>
          <a:p>
            <a:pPr lvl="0" algn="just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hu" sz="1400">
                <a:solidFill>
                  <a:schemeClr val="dk1"/>
                </a:solidFill>
              </a:rPr>
              <a:t>Rhodes, M. G., &amp; Castel, A. D. (2008). Memory predictions are influenced by perceptual information: evidence for metacognitive illusions. </a:t>
            </a:r>
            <a:r>
              <a:rPr lang="hu" sz="1400" i="1">
                <a:solidFill>
                  <a:schemeClr val="dk1"/>
                </a:solidFill>
              </a:rPr>
              <a:t>Journal of experimental psychology: General</a:t>
            </a:r>
            <a:r>
              <a:rPr lang="hu" sz="1400">
                <a:solidFill>
                  <a:schemeClr val="dk1"/>
                </a:solidFill>
              </a:rPr>
              <a:t>, </a:t>
            </a:r>
            <a:r>
              <a:rPr lang="hu" sz="1400" i="1">
                <a:solidFill>
                  <a:schemeClr val="dk1"/>
                </a:solidFill>
              </a:rPr>
              <a:t>137</a:t>
            </a:r>
            <a:r>
              <a:rPr lang="hu" sz="1400">
                <a:solidFill>
                  <a:schemeClr val="dk1"/>
                </a:solidFill>
              </a:rPr>
              <a:t>(4), 615.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Köszönjük a figyelmet!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214296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 dirty="0" smtClean="0"/>
              <a:t>Bevezetés / </a:t>
            </a:r>
            <a:r>
              <a:rPr lang="hu" dirty="0"/>
              <a:t>elméleti háttér: Metakogníció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79512" y="1036606"/>
            <a:ext cx="8520600" cy="383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hu" sz="1600" dirty="0">
                <a:solidFill>
                  <a:srgbClr val="000000"/>
                </a:solidFill>
              </a:rPr>
              <a:t>Metakogníció vizsgálata: jövőbeli emlékezeti teljesítmény bejóslása azonnal az inger bemutatása után vagy késleltetéssel</a:t>
            </a:r>
          </a:p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hu" sz="1600" dirty="0" smtClean="0">
                <a:solidFill>
                  <a:srgbClr val="000000"/>
                </a:solidFill>
              </a:rPr>
              <a:t>JOLs (judgements </a:t>
            </a:r>
            <a:r>
              <a:rPr lang="hu" sz="1600" dirty="0">
                <a:solidFill>
                  <a:srgbClr val="000000"/>
                </a:solidFill>
              </a:rPr>
              <a:t>of learning) → bejósolt és aktuális emlékezeti teljesítmény </a:t>
            </a:r>
            <a:r>
              <a:rPr lang="hu" sz="1600" dirty="0" smtClean="0">
                <a:solidFill>
                  <a:srgbClr val="000000"/>
                </a:solidFill>
              </a:rPr>
              <a:t>összehasonlítása → </a:t>
            </a:r>
            <a:r>
              <a:rPr lang="hu" sz="1600" dirty="0">
                <a:solidFill>
                  <a:srgbClr val="000000"/>
                </a:solidFill>
              </a:rPr>
              <a:t>diszkrepancia</a:t>
            </a:r>
          </a:p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hu" sz="1600" dirty="0">
                <a:solidFill>
                  <a:srgbClr val="000000"/>
                </a:solidFill>
              </a:rPr>
              <a:t>Vizsgálat: - szópárok 3 típusa: kapcsolódó, nem kapcsolódó, azonos</a:t>
            </a:r>
          </a:p>
          <a:p>
            <a:pPr marL="457200" indent="-228600">
              <a:spcAft>
                <a:spcPts val="600"/>
              </a:spcAft>
              <a:buChar char="-"/>
            </a:pPr>
            <a:r>
              <a:rPr lang="hu" sz="1400" dirty="0">
                <a:solidFill>
                  <a:srgbClr val="000000"/>
                </a:solidFill>
              </a:rPr>
              <a:t>JOLs azonnal a bemutatás után, aztán megkapja a szópár egyik tagját és elő kell hívnia a másikat</a:t>
            </a:r>
          </a:p>
          <a:p>
            <a:pPr marL="457200" indent="-228600">
              <a:spcAft>
                <a:spcPts val="600"/>
              </a:spcAft>
              <a:buChar char="-"/>
            </a:pPr>
            <a:r>
              <a:rPr lang="hu" sz="1400" dirty="0">
                <a:solidFill>
                  <a:srgbClr val="000000"/>
                </a:solidFill>
              </a:rPr>
              <a:t>azonos szavaknál az előhívás valószínűségének túlbecslése jellemző → a gördülékeny feldolgozás és a perceptuális hasonlóság befolyásolja a metakognitív ítéleteket</a:t>
            </a:r>
          </a:p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hu" sz="1600" dirty="0" smtClean="0">
                <a:solidFill>
                  <a:srgbClr val="000000"/>
                </a:solidFill>
              </a:rPr>
              <a:t>Könnyű </a:t>
            </a:r>
            <a:r>
              <a:rPr lang="hu" sz="1600" dirty="0">
                <a:solidFill>
                  <a:srgbClr val="000000"/>
                </a:solidFill>
              </a:rPr>
              <a:t>kódolás+könnyen előhívja még a JOLs </a:t>
            </a:r>
            <a:r>
              <a:rPr lang="hu" sz="1600" dirty="0" smtClean="0">
                <a:solidFill>
                  <a:srgbClr val="000000"/>
                </a:solidFill>
              </a:rPr>
              <a:t>előtt → </a:t>
            </a:r>
            <a:r>
              <a:rPr lang="hu" sz="1600" dirty="0">
                <a:solidFill>
                  <a:srgbClr val="000000"/>
                </a:solidFill>
              </a:rPr>
              <a:t>JOLs: nagyobb valószínűséggel idézik fel később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214296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/>
              <a:t>Jelenlegi kutatás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79512" y="1000114"/>
            <a:ext cx="8520600" cy="37052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hu" dirty="0">
                <a:solidFill>
                  <a:srgbClr val="000000"/>
                </a:solidFill>
              </a:rPr>
              <a:t>Betűméret manipulálása</a:t>
            </a:r>
          </a:p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hu" dirty="0">
                <a:solidFill>
                  <a:srgbClr val="000000"/>
                </a:solidFill>
              </a:rPr>
              <a:t>JOLs érzékeny-e a szavak méretére ? (Még akkor is, ha általában ez nem diagnosztikus a memóri teljesítményre.)</a:t>
            </a:r>
          </a:p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hu" dirty="0">
                <a:solidFill>
                  <a:srgbClr val="000000"/>
                </a:solidFill>
              </a:rPr>
              <a:t>A nagyobb méretű szavak könnyebben feldolgozhatóak, mint a kisebb méretűek→ fontosnak tekintik a méretet és figyelembe veszik a JOLs-nél, pedig nincs hatással az emlékezeti teljesítményre → perceptuális jellemzők befolyásolják a predikciókat</a:t>
            </a:r>
          </a:p>
          <a:p>
            <a:pPr marL="457200" lvl="0" indent="-228600" rtl="0"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hu" dirty="0">
                <a:solidFill>
                  <a:srgbClr val="000000"/>
                </a:solidFill>
              </a:rPr>
              <a:t>Korábbi vizsgálat: arcok különböző szintű kontraszttal, mennyire biztosak abban, hogy felismernék? </a:t>
            </a:r>
          </a:p>
          <a:p>
            <a:pPr marL="457200" lvl="0" indent="-228600">
              <a:spcBef>
                <a:spcPts val="0"/>
              </a:spcBef>
              <a:spcAft>
                <a:spcPts val="600"/>
              </a:spcAft>
              <a:buChar char="●"/>
            </a:pPr>
            <a:r>
              <a:rPr lang="hu" dirty="0">
                <a:solidFill>
                  <a:srgbClr val="000000"/>
                </a:solidFill>
              </a:rPr>
              <a:t>Betűméret szerepe CSAK a predikcióknál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00" y="214296"/>
            <a:ext cx="8520600" cy="626100"/>
          </a:xfrm>
        </p:spPr>
        <p:txBody>
          <a:bodyPr/>
          <a:lstStyle/>
          <a:p>
            <a:r>
              <a:rPr lang="hu-HU" dirty="0" smtClean="0"/>
              <a:t>1. Kísérlet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1700" y="857238"/>
            <a:ext cx="4474614" cy="4000528"/>
          </a:xfrm>
        </p:spPr>
        <p:txBody>
          <a:bodyPr/>
          <a:lstStyle/>
          <a:p>
            <a:pPr marL="457200" lvl="0" indent="-330200"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hu" sz="1600" dirty="0" smtClean="0">
                <a:solidFill>
                  <a:srgbClr val="000000"/>
                </a:solidFill>
              </a:rPr>
              <a:t>48-as és 18-as betűméret</a:t>
            </a:r>
          </a:p>
          <a:p>
            <a:pPr marL="457200" lvl="0" indent="-330200"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hu" sz="1600" dirty="0" smtClean="0">
                <a:solidFill>
                  <a:srgbClr val="000000"/>
                </a:solidFill>
              </a:rPr>
              <a:t>Mennyire valószínű, hogy emlékeznének rá egy későbbi teszten?</a:t>
            </a:r>
          </a:p>
          <a:p>
            <a:pPr marL="457200" lvl="0" indent="-330200"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hu" sz="1600" dirty="0" smtClean="0">
                <a:solidFill>
                  <a:srgbClr val="000000"/>
                </a:solidFill>
              </a:rPr>
              <a:t>H1: A nagy betűs szavak emlékezetesebbek, mint a kicsik.</a:t>
            </a:r>
          </a:p>
          <a:p>
            <a:pPr marL="457200" lvl="0" indent="-330200"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hu" sz="1600" b="1" dirty="0" smtClean="0">
                <a:solidFill>
                  <a:srgbClr val="000000"/>
                </a:solidFill>
              </a:rPr>
              <a:t>Módszer</a:t>
            </a:r>
          </a:p>
          <a:p>
            <a:pPr marL="914400" lvl="1" indent="-228600"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" sz="1400" dirty="0" smtClean="0">
                <a:solidFill>
                  <a:srgbClr val="000000"/>
                </a:solidFill>
              </a:rPr>
              <a:t>20 fő, egyéni és csoportos tesztelés</a:t>
            </a:r>
          </a:p>
          <a:p>
            <a:pPr marL="914400" lvl="1" indent="-228600"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" sz="1400" dirty="0" smtClean="0">
                <a:solidFill>
                  <a:srgbClr val="000000"/>
                </a:solidFill>
              </a:rPr>
              <a:t>Fehér betűk fekete alapon</a:t>
            </a:r>
          </a:p>
          <a:p>
            <a:pPr marL="914400" lvl="1" indent="-228600"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" sz="1400" dirty="0" smtClean="0">
                <a:solidFill>
                  <a:srgbClr val="000000"/>
                </a:solidFill>
              </a:rPr>
              <a:t>Azonnal JOLs  (0-100), aztán USA államait leírni és szabadfelidézés</a:t>
            </a:r>
          </a:p>
          <a:p>
            <a:pPr marL="457200" lvl="0" indent="-330200"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hu" sz="1600" b="1" dirty="0" smtClean="0">
                <a:solidFill>
                  <a:srgbClr val="000000"/>
                </a:solidFill>
              </a:rPr>
              <a:t>Eredmények</a:t>
            </a:r>
          </a:p>
          <a:p>
            <a:pPr marL="914400" lvl="1" indent="-228600"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-HU" sz="1400" dirty="0" smtClean="0">
                <a:solidFill>
                  <a:srgbClr val="000000"/>
                </a:solidFill>
              </a:rPr>
              <a:t>A </a:t>
            </a:r>
            <a:r>
              <a:rPr lang="hu-HU" sz="1400" dirty="0" err="1" smtClean="0">
                <a:solidFill>
                  <a:srgbClr val="000000"/>
                </a:solidFill>
              </a:rPr>
              <a:t>predikciókat</a:t>
            </a:r>
            <a:r>
              <a:rPr lang="hu-HU" sz="1400" dirty="0" smtClean="0">
                <a:solidFill>
                  <a:srgbClr val="000000"/>
                </a:solidFill>
              </a:rPr>
              <a:t> befolyásolta a méret, de a felidézést nem</a:t>
            </a:r>
            <a:endParaRPr lang="hu" sz="1400" dirty="0" smtClean="0">
              <a:solidFill>
                <a:srgbClr val="000000"/>
              </a:solidFill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412" y="1357304"/>
            <a:ext cx="3970477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00" y="214296"/>
            <a:ext cx="8520600" cy="626100"/>
          </a:xfrm>
        </p:spPr>
        <p:txBody>
          <a:bodyPr/>
          <a:lstStyle/>
          <a:p>
            <a:r>
              <a:rPr lang="hu-HU" dirty="0" smtClean="0"/>
              <a:t>2. Kísérlet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302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hu-HU" b="1" dirty="0" smtClean="0">
                <a:solidFill>
                  <a:srgbClr val="000000"/>
                </a:solidFill>
              </a:rPr>
              <a:t>Módszer</a:t>
            </a:r>
            <a:endParaRPr lang="hu-HU" sz="2000" b="1" dirty="0" smtClean="0">
              <a:solidFill>
                <a:srgbClr val="000000"/>
              </a:solidFill>
            </a:endParaRPr>
          </a:p>
          <a:p>
            <a:pPr marL="914400" lvl="1" indent="-2286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-HU" sz="1600" dirty="0" smtClean="0">
                <a:solidFill>
                  <a:srgbClr val="000000"/>
                </a:solidFill>
              </a:rPr>
              <a:t>28 pszichológus hallgató, egyéni és csoportos tesztelés</a:t>
            </a:r>
          </a:p>
          <a:p>
            <a:pPr marL="914400" lvl="1" indent="-2286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-HU" sz="1600" dirty="0" smtClean="0">
                <a:solidFill>
                  <a:srgbClr val="000000"/>
                </a:solidFill>
              </a:rPr>
              <a:t>A szavak fele kis betűs, a másik fele pedig nagy, aztán szabad felidézés, ezután ugyanez az eljárás egy másik szólistával.</a:t>
            </a:r>
          </a:p>
          <a:p>
            <a:pPr marL="914400" lvl="1" indent="-2286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-HU" sz="1600" dirty="0" smtClean="0">
                <a:solidFill>
                  <a:srgbClr val="000000"/>
                </a:solidFill>
              </a:rPr>
              <a:t>Perceptuális jellemzők kizárása </a:t>
            </a:r>
            <a:r>
              <a:rPr lang="hu-HU" sz="1600" dirty="0" smtClean="0">
                <a:solidFill>
                  <a:srgbClr val="000000"/>
                </a:solidFill>
                <a:sym typeface="Wingdings" pitchFamily="2" charset="2"/>
              </a:rPr>
              <a:t> eltűnik a betűméret hatása</a:t>
            </a:r>
          </a:p>
          <a:p>
            <a:pPr marL="914400" lvl="1" indent="-2286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-HU" sz="1600" dirty="0" smtClean="0">
                <a:solidFill>
                  <a:srgbClr val="000000"/>
                </a:solidFill>
                <a:sym typeface="Wingdings" pitchFamily="2" charset="2"/>
              </a:rPr>
              <a:t>Továbbra is a betűméret lesz az alapja az ítéleteknek vagy más szempontokat fognak inkább figyelembe venni ?</a:t>
            </a:r>
            <a:endParaRPr lang="hu-H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00" y="214296"/>
            <a:ext cx="8520600" cy="626100"/>
          </a:xfrm>
        </p:spPr>
        <p:txBody>
          <a:bodyPr/>
          <a:lstStyle/>
          <a:p>
            <a:r>
              <a:rPr lang="hu-HU" dirty="0" smtClean="0"/>
              <a:t>2. Kísérlet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11700" y="1000114"/>
            <a:ext cx="4331738" cy="3848167"/>
          </a:xfrm>
        </p:spPr>
        <p:txBody>
          <a:bodyPr/>
          <a:lstStyle/>
          <a:p>
            <a:pPr marL="457200" lvl="0" indent="-3302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hu" sz="1800" b="1" dirty="0" smtClean="0">
                <a:solidFill>
                  <a:srgbClr val="000000"/>
                </a:solidFill>
              </a:rPr>
              <a:t>Eredmények</a:t>
            </a:r>
            <a:endParaRPr lang="hu-HU" sz="1800" b="1" dirty="0" smtClean="0">
              <a:solidFill>
                <a:srgbClr val="000000"/>
              </a:solidFill>
            </a:endParaRPr>
          </a:p>
          <a:p>
            <a:pPr marL="914400" lvl="1" indent="-2286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-HU" sz="1400" dirty="0" smtClean="0">
                <a:solidFill>
                  <a:srgbClr val="000000"/>
                </a:solidFill>
              </a:rPr>
              <a:t>Az első és a második alkalommal is magasabb volt a </a:t>
            </a:r>
            <a:r>
              <a:rPr lang="hu-HU" sz="1400" dirty="0" err="1" smtClean="0">
                <a:solidFill>
                  <a:srgbClr val="000000"/>
                </a:solidFill>
              </a:rPr>
              <a:t>JOLs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</a:t>
            </a:r>
            <a:r>
              <a:rPr lang="hu-HU" sz="1400" dirty="0" smtClean="0">
                <a:solidFill>
                  <a:srgbClr val="000000"/>
                </a:solidFill>
              </a:rPr>
              <a:t> nagyobb betűméretnél. (nem is csökkent a hatása)</a:t>
            </a:r>
          </a:p>
          <a:p>
            <a:pPr marL="914400" lvl="1" indent="-2286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-HU" sz="1400" dirty="0" smtClean="0">
                <a:solidFill>
                  <a:srgbClr val="000000"/>
                </a:solidFill>
              </a:rPr>
              <a:t>A felidézés marginálisan alacsonyabb volt az első alkalommal, mint a másodiknál.</a:t>
            </a:r>
          </a:p>
          <a:p>
            <a:pPr marL="914400" lvl="1" indent="-2286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Char char="○"/>
            </a:pPr>
            <a:r>
              <a:rPr lang="hu-HU" sz="1400" dirty="0" smtClean="0">
                <a:solidFill>
                  <a:srgbClr val="000000"/>
                </a:solidFill>
              </a:rPr>
              <a:t>A betűméret és a </a:t>
            </a:r>
            <a:r>
              <a:rPr lang="hu-HU" sz="1400" dirty="0" err="1" smtClean="0">
                <a:solidFill>
                  <a:srgbClr val="000000"/>
                </a:solidFill>
              </a:rPr>
              <a:t>JOLs</a:t>
            </a:r>
            <a:r>
              <a:rPr lang="hu-HU" sz="1400" dirty="0" smtClean="0">
                <a:solidFill>
                  <a:srgbClr val="000000"/>
                </a:solidFill>
              </a:rPr>
              <a:t> között mindkét alkalommal volt kapcsolat, viszont a betűméret és a felidézés között nem.</a:t>
            </a:r>
            <a:br>
              <a:rPr lang="hu-HU" sz="1400" dirty="0" smtClean="0">
                <a:solidFill>
                  <a:srgbClr val="000000"/>
                </a:solidFill>
              </a:rPr>
            </a:br>
            <a:endParaRPr lang="hu-HU" sz="1400" dirty="0" smtClean="0">
              <a:solidFill>
                <a:srgbClr val="000000"/>
              </a:solidFill>
            </a:endParaRPr>
          </a:p>
          <a:p>
            <a:pPr marL="457200" lvl="0" indent="-33020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Char char="●"/>
            </a:pPr>
            <a:r>
              <a:rPr lang="hu-HU" sz="1800" b="1" dirty="0" smtClean="0">
                <a:solidFill>
                  <a:srgbClr val="000000"/>
                </a:solidFill>
              </a:rPr>
              <a:t>Diszkusszió</a:t>
            </a:r>
          </a:p>
          <a:p>
            <a:pPr marL="914400" lvl="1" indent="-228600">
              <a:buClr>
                <a:srgbClr val="000000"/>
              </a:buClr>
              <a:buChar char="○"/>
            </a:pPr>
            <a:r>
              <a:rPr lang="hu-HU" sz="1400" dirty="0" smtClean="0">
                <a:solidFill>
                  <a:srgbClr val="000000"/>
                </a:solidFill>
              </a:rPr>
              <a:t>A betűméret az alap, de vajon kevésbé érzékenyek, ha diagnosztikusabb jegyek elérhetőek ?</a:t>
            </a:r>
          </a:p>
          <a:p>
            <a:endParaRPr lang="hu-HU" dirty="0" smtClean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hu-HU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1319213"/>
            <a:ext cx="4152900" cy="250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214296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" dirty="0"/>
              <a:t>3. Kísérlet 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000114"/>
            <a:ext cx="4369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hu" sz="1800" b="1" dirty="0">
                <a:solidFill>
                  <a:srgbClr val="000000"/>
                </a:solidFill>
              </a:rPr>
              <a:t>Beveztés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hu" sz="1400" dirty="0">
                <a:solidFill>
                  <a:srgbClr val="000000"/>
                </a:solidFill>
              </a:rPr>
              <a:t>1. és 2. kísérlet: nagyobb bet</a:t>
            </a:r>
            <a:r>
              <a:rPr lang="hu" sz="1600" dirty="0">
                <a:solidFill>
                  <a:srgbClr val="000000"/>
                </a:solidFill>
              </a:rPr>
              <a:t>ű</a:t>
            </a:r>
            <a:r>
              <a:rPr lang="hu" sz="1400" dirty="0">
                <a:solidFill>
                  <a:srgbClr val="000000"/>
                </a:solidFill>
              </a:rPr>
              <a:t>méret </a:t>
            </a:r>
            <a:br>
              <a:rPr lang="hu" sz="1400" dirty="0">
                <a:solidFill>
                  <a:srgbClr val="000000"/>
                </a:solidFill>
              </a:rPr>
            </a:br>
            <a:r>
              <a:rPr lang="hu" sz="1400" dirty="0">
                <a:solidFill>
                  <a:srgbClr val="000000"/>
                </a:solidFill>
              </a:rPr>
              <a:t>→ könnyebben megjegyezhető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hu" sz="1400" dirty="0">
                <a:solidFill>
                  <a:srgbClr val="000000"/>
                </a:solidFill>
              </a:rPr>
              <a:t>DE: memória teljesítmény ett</a:t>
            </a:r>
            <a:r>
              <a:rPr lang="hu" sz="1600" dirty="0">
                <a:solidFill>
                  <a:srgbClr val="000000"/>
                </a:solidFill>
              </a:rPr>
              <a:t>ő</a:t>
            </a:r>
            <a:r>
              <a:rPr lang="hu" sz="1400" dirty="0">
                <a:solidFill>
                  <a:srgbClr val="000000"/>
                </a:solidFill>
              </a:rPr>
              <a:t>l független</a:t>
            </a:r>
            <a:br>
              <a:rPr lang="hu" sz="1400" dirty="0">
                <a:solidFill>
                  <a:srgbClr val="000000"/>
                </a:solidFill>
              </a:rPr>
            </a:br>
            <a:endParaRPr lang="hu" sz="1400" dirty="0">
              <a:solidFill>
                <a:srgbClr val="000000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hu" sz="1400" dirty="0">
                <a:solidFill>
                  <a:srgbClr val="000000"/>
                </a:solidFill>
              </a:rPr>
              <a:t>Rrésztvev</a:t>
            </a:r>
            <a:r>
              <a:rPr lang="hu" sz="1600" dirty="0">
                <a:solidFill>
                  <a:srgbClr val="000000"/>
                </a:solidFill>
              </a:rPr>
              <a:t>ő</a:t>
            </a:r>
            <a:r>
              <a:rPr lang="hu" sz="1400" dirty="0">
                <a:solidFill>
                  <a:srgbClr val="000000"/>
                </a:solidFill>
              </a:rPr>
              <a:t>k feladata: szópárok tanulása</a:t>
            </a:r>
            <a:br>
              <a:rPr lang="hu" sz="1400" dirty="0">
                <a:solidFill>
                  <a:srgbClr val="000000"/>
                </a:solidFill>
              </a:rPr>
            </a:br>
            <a:endParaRPr lang="hu" sz="1400" dirty="0">
              <a:solidFill>
                <a:srgbClr val="000000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hu" sz="1400" dirty="0">
                <a:solidFill>
                  <a:srgbClr val="000000"/>
                </a:solidFill>
              </a:rPr>
              <a:t>El</a:t>
            </a:r>
            <a:r>
              <a:rPr lang="hu" sz="1600" dirty="0">
                <a:solidFill>
                  <a:srgbClr val="000000"/>
                </a:solidFill>
              </a:rPr>
              <a:t>ő</a:t>
            </a:r>
            <a:r>
              <a:rPr lang="hu" sz="1400" dirty="0">
                <a:solidFill>
                  <a:srgbClr val="000000"/>
                </a:solidFill>
              </a:rPr>
              <a:t>zetes felmérések</a:t>
            </a: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■"/>
            </a:pPr>
            <a:r>
              <a:rPr lang="hu" sz="1400" dirty="0">
                <a:solidFill>
                  <a:srgbClr val="000000"/>
                </a:solidFill>
              </a:rPr>
              <a:t>Memória prediktorok érzékenyek a szemantikus kötődésekre</a:t>
            </a:r>
            <a:br>
              <a:rPr lang="hu" sz="1400" dirty="0">
                <a:solidFill>
                  <a:srgbClr val="000000"/>
                </a:solidFill>
              </a:rPr>
            </a:br>
            <a:endParaRPr lang="hu" sz="1400" dirty="0">
              <a:solidFill>
                <a:srgbClr val="000000"/>
              </a:solidFill>
            </a:endParaRP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■"/>
            </a:pPr>
            <a:r>
              <a:rPr lang="hu" sz="1400" dirty="0">
                <a:solidFill>
                  <a:srgbClr val="000000"/>
                </a:solidFill>
              </a:rPr>
              <a:t>Szavak közti összefüggés hatása elégséges lehet a betűméret hatásának csökkentésére</a:t>
            </a:r>
            <a:r>
              <a:rPr lang="hu" dirty="0">
                <a:solidFill>
                  <a:srgbClr val="000000"/>
                </a:solidFill>
              </a:rPr>
              <a:t/>
            </a:r>
            <a:br>
              <a:rPr lang="hu" dirty="0">
                <a:solidFill>
                  <a:srgbClr val="000000"/>
                </a:solidFill>
              </a:rPr>
            </a:br>
            <a:endParaRPr lang="hu" dirty="0">
              <a:solidFill>
                <a:srgbClr val="000000"/>
              </a:solidFill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574625" y="1000114"/>
            <a:ext cx="4459200" cy="373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hu" sz="1800" b="1" dirty="0">
                <a:solidFill>
                  <a:srgbClr val="000000"/>
                </a:solidFill>
              </a:rPr>
              <a:t>Módszer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hu" sz="1400" dirty="0">
                <a:solidFill>
                  <a:srgbClr val="000000"/>
                </a:solidFill>
              </a:rPr>
              <a:t>28 pszichológia szakos hallgató </a:t>
            </a: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■"/>
            </a:pPr>
            <a:r>
              <a:rPr lang="hu" sz="1400" dirty="0">
                <a:solidFill>
                  <a:srgbClr val="000000"/>
                </a:solidFill>
              </a:rPr>
              <a:t>egyénenként </a:t>
            </a: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■"/>
            </a:pPr>
            <a:r>
              <a:rPr lang="hu" sz="1400" dirty="0">
                <a:solidFill>
                  <a:srgbClr val="000000"/>
                </a:solidFill>
              </a:rPr>
              <a:t>csoportosan - max. 8 fő</a:t>
            </a:r>
            <a:br>
              <a:rPr lang="hu" sz="1400" dirty="0">
                <a:solidFill>
                  <a:srgbClr val="000000"/>
                </a:solidFill>
              </a:rPr>
            </a:br>
            <a:endParaRPr lang="hu" sz="1400" dirty="0">
              <a:solidFill>
                <a:srgbClr val="000000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hu" sz="1400" dirty="0">
                <a:solidFill>
                  <a:srgbClr val="000000"/>
                </a:solidFill>
              </a:rPr>
              <a:t>48 célszó, szópárokba osztva</a:t>
            </a: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■"/>
            </a:pPr>
            <a:r>
              <a:rPr lang="hu" sz="1400" dirty="0">
                <a:solidFill>
                  <a:srgbClr val="000000"/>
                </a:solidFill>
              </a:rPr>
              <a:t>összefüggő, pl.: </a:t>
            </a:r>
            <a:r>
              <a:rPr lang="hu" sz="1400" i="1" dirty="0">
                <a:solidFill>
                  <a:srgbClr val="000000"/>
                </a:solidFill>
              </a:rPr>
              <a:t>injury - hurt</a:t>
            </a:r>
            <a:r>
              <a:rPr lang="hu" sz="1400" dirty="0">
                <a:solidFill>
                  <a:srgbClr val="000000"/>
                </a:solidFill>
              </a:rPr>
              <a:t> </a:t>
            </a: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■"/>
            </a:pPr>
            <a:r>
              <a:rPr lang="hu" sz="1400" dirty="0">
                <a:solidFill>
                  <a:srgbClr val="000000"/>
                </a:solidFill>
              </a:rPr>
              <a:t>nem összefüggő, pl.: </a:t>
            </a:r>
            <a:r>
              <a:rPr lang="hu" sz="1400" i="1" dirty="0">
                <a:solidFill>
                  <a:srgbClr val="000000"/>
                </a:solidFill>
              </a:rPr>
              <a:t>cellar - hurt</a:t>
            </a:r>
          </a:p>
          <a:p>
            <a: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1428"/>
              <a:buChar char="■"/>
            </a:pPr>
            <a:r>
              <a:rPr lang="hu" sz="1400" dirty="0">
                <a:solidFill>
                  <a:srgbClr val="000000"/>
                </a:solidFill>
              </a:rPr>
              <a:t>egyforma arányban kis / nagy bet</a:t>
            </a:r>
            <a:r>
              <a:rPr lang="hu" sz="1600" dirty="0">
                <a:solidFill>
                  <a:srgbClr val="000000"/>
                </a:solidFill>
              </a:rPr>
              <a:t>ű</a:t>
            </a:r>
            <a:r>
              <a:rPr lang="hu" sz="1400" dirty="0">
                <a:solidFill>
                  <a:srgbClr val="000000"/>
                </a:solidFill>
              </a:rPr>
              <a:t>mérettel</a:t>
            </a:r>
            <a:br>
              <a:rPr lang="hu" sz="1400" dirty="0">
                <a:solidFill>
                  <a:srgbClr val="000000"/>
                </a:solidFill>
              </a:rPr>
            </a:br>
            <a:endParaRPr lang="hu" sz="1400" dirty="0">
              <a:solidFill>
                <a:srgbClr val="000000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○"/>
            </a:pPr>
            <a:r>
              <a:rPr lang="hu" sz="1400" dirty="0">
                <a:solidFill>
                  <a:srgbClr val="000000"/>
                </a:solidFill>
              </a:rPr>
              <a:t>10 másodperc volt az előhívásra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1213</Words>
  <Application>Microsoft Office PowerPoint</Application>
  <PresentationFormat>Diavetítés a képernyőre (16:9 oldalarány)</PresentationFormat>
  <Paragraphs>256</Paragraphs>
  <Slides>36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2" baseType="lpstr">
      <vt:lpstr>Arial</vt:lpstr>
      <vt:lpstr>Lato</vt:lpstr>
      <vt:lpstr>Playfair Display</vt:lpstr>
      <vt:lpstr>Wingdings</vt:lpstr>
      <vt:lpstr>Courier New</vt:lpstr>
      <vt:lpstr>coral</vt:lpstr>
      <vt:lpstr>TANULÁS</vt:lpstr>
      <vt:lpstr> Memory Predictions Are Influenced by Perceptual Information: Evidence for Metacognitive Illusions  c. cikk Összefoglalása</vt:lpstr>
      <vt:lpstr>Bevezetés / elméleti háttér</vt:lpstr>
      <vt:lpstr>Bevezetés / elméleti háttér: Metakogníció</vt:lpstr>
      <vt:lpstr>Jelenlegi kutatás</vt:lpstr>
      <vt:lpstr>1. Kísérlet</vt:lpstr>
      <vt:lpstr>2. Kísérlet</vt:lpstr>
      <vt:lpstr>2. Kísérlet</vt:lpstr>
      <vt:lpstr>3. Kísérlet </vt:lpstr>
      <vt:lpstr>3. Kísérlet  </vt:lpstr>
      <vt:lpstr>4. Kísérlet </vt:lpstr>
      <vt:lpstr>4. Kísérlet </vt:lpstr>
      <vt:lpstr>5. Kísérlet  </vt:lpstr>
      <vt:lpstr>5. Kísérlet </vt:lpstr>
      <vt:lpstr>5. Kísérlet</vt:lpstr>
      <vt:lpstr>5. Kísérlet</vt:lpstr>
      <vt:lpstr>6. Kísérlet</vt:lpstr>
      <vt:lpstr>6. Kísérlet</vt:lpstr>
      <vt:lpstr>6. Kísérlet - Eredmények</vt:lpstr>
      <vt:lpstr>6. Kísérlet</vt:lpstr>
      <vt:lpstr>6. Kísérlet</vt:lpstr>
      <vt:lpstr>Általános megbeszélés</vt:lpstr>
      <vt:lpstr>Általános megbeszélés</vt:lpstr>
      <vt:lpstr>Spacing as the Friend of Both Memory and Induction in Young and Older Adults  c. cikk Összefoglalása</vt:lpstr>
      <vt:lpstr>Bevezetés / elméleti háttér</vt:lpstr>
      <vt:lpstr>Elkülönítés és induktív tanulás</vt:lpstr>
      <vt:lpstr>Elkülönítés hatásai idősebb felnőttek esetében</vt:lpstr>
      <vt:lpstr>28. dia</vt:lpstr>
      <vt:lpstr>Metakogníció és elkülönítés</vt:lpstr>
      <vt:lpstr>30. dia</vt:lpstr>
      <vt:lpstr>Módszer</vt:lpstr>
      <vt:lpstr>Eredmények</vt:lpstr>
      <vt:lpstr>Diszkusszió </vt:lpstr>
      <vt:lpstr>Diszkusszió </vt:lpstr>
      <vt:lpstr>Felhasznált irodalom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</dc:title>
  <dc:creator>Bori</dc:creator>
  <cp:lastModifiedBy>Laci</cp:lastModifiedBy>
  <cp:revision>15</cp:revision>
  <dcterms:modified xsi:type="dcterms:W3CDTF">2017-02-14T21:40:47Z</dcterms:modified>
</cp:coreProperties>
</file>