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Source Code Pro" panose="020B0604020202020204" charset="-18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matic SC" panose="020B0604020202020204" charset="-79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ória Rácz" initials="" lastIdx="2" clrIdx="0"/>
  <p:cmAuthor id="1" name="Anna Eszter Tóth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-46450"/>
            <a:ext cx="8520600" cy="24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4200"/>
              <a:t>The Name Game: Using Retrieval Practice to Improve the Learning of Names</a:t>
            </a:r>
            <a:endParaRPr sz="4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 i="1"/>
              <a:t>(Morris &amp; Fritz 2000)</a:t>
            </a:r>
            <a:endParaRPr sz="3000" i="1"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4299675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/>
              <a:t>Készítette: Pethő Eszter, Rácz Viktória, Tóth Anna Eszter</a:t>
            </a:r>
            <a:endParaRPr sz="1800"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100" y="2413851"/>
            <a:ext cx="2979800" cy="17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Eljárás - tesztelés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2731674" cy="1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538650" y="1369082"/>
            <a:ext cx="4541400" cy="20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>
                <a:latin typeface="Calibri"/>
                <a:ea typeface="Calibri"/>
                <a:cs typeface="Calibri"/>
                <a:sym typeface="Calibri"/>
              </a:rPr>
              <a:t>1.Egyszerű névjáték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>
                <a:latin typeface="Calibri"/>
                <a:ea typeface="Calibri"/>
                <a:cs typeface="Calibri"/>
                <a:sym typeface="Calibri"/>
              </a:rPr>
              <a:t>			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>
                <a:latin typeface="Calibri"/>
                <a:ea typeface="Calibri"/>
                <a:cs typeface="Calibri"/>
                <a:sym typeface="Calibri"/>
              </a:rPr>
              <a:t>2.Összetett névjáték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>
                <a:latin typeface="Calibri"/>
                <a:ea typeface="Calibri"/>
                <a:cs typeface="Calibri"/>
                <a:sym typeface="Calibri"/>
              </a:rPr>
              <a:t>3.Ismétléses helyzet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311700" y="3005900"/>
            <a:ext cx="8520600" cy="20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tesztelés 2 hét és 11 hónap múlva 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Eredmények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40650" y="1415275"/>
            <a:ext cx="85917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b="1" dirty="0">
                <a:latin typeface="Calibri"/>
                <a:ea typeface="Calibri"/>
                <a:cs typeface="Calibri"/>
                <a:sym typeface="Calibri"/>
              </a:rPr>
              <a:t>1. Egyszerű névjáték vs. összetett névjáték vs. ismétléses helyzet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hu" sz="1600" dirty="0">
                <a:latin typeface="Calibri"/>
                <a:ea typeface="Calibri"/>
                <a:cs typeface="Calibri"/>
                <a:sym typeface="Calibri"/>
              </a:rPr>
              <a:t>szignifikáns különbség volt a tesztelések között mind a 3 névjáték esetében (p&lt;0,001)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hu" sz="1600" dirty="0">
                <a:latin typeface="Calibri"/>
                <a:ea typeface="Calibri"/>
                <a:cs typeface="Calibri"/>
                <a:sym typeface="Calibri"/>
              </a:rPr>
              <a:t>ismétléses helyzetben szignifikánsan</a:t>
            </a:r>
            <a:br>
              <a:rPr lang="hu" sz="1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hu" sz="1600" dirty="0">
                <a:latin typeface="Calibri"/>
                <a:ea typeface="Calibri"/>
                <a:cs typeface="Calibri"/>
                <a:sym typeface="Calibri"/>
              </a:rPr>
              <a:t>gyengébben teljesítettek,</a:t>
            </a:r>
            <a:br>
              <a:rPr lang="hu" sz="1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hu" sz="1600" dirty="0">
                <a:latin typeface="Calibri"/>
                <a:ea typeface="Calibri"/>
                <a:cs typeface="Calibri"/>
                <a:sym typeface="Calibri"/>
              </a:rPr>
              <a:t>mint a másik két feltétel esetén (p&lt;0,001)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hu" sz="1600" dirty="0">
                <a:latin typeface="Calibri"/>
                <a:ea typeface="Calibri"/>
                <a:cs typeface="Calibri"/>
                <a:sym typeface="Calibri"/>
              </a:rPr>
              <a:t>nem volt szignifikáns különbség</a:t>
            </a:r>
            <a:br>
              <a:rPr lang="hu" sz="1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hu" sz="1600" dirty="0">
                <a:latin typeface="Calibri"/>
                <a:ea typeface="Calibri"/>
                <a:cs typeface="Calibri"/>
                <a:sym typeface="Calibri"/>
              </a:rPr>
              <a:t>az egyszerű és az összetett névjáték között (p&gt;0,20)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600" dirty="0">
                <a:latin typeface="Calibri"/>
                <a:ea typeface="Calibri"/>
                <a:cs typeface="Calibri"/>
                <a:sym typeface="Calibri"/>
              </a:rPr>
              <a:t>	nem a névvel való találkozás mennyisége növeli a tanulást,</a:t>
            </a:r>
            <a:br>
              <a:rPr lang="hu" sz="1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hu" sz="1600" dirty="0">
                <a:latin typeface="Calibri"/>
                <a:ea typeface="Calibri"/>
                <a:cs typeface="Calibri"/>
                <a:sym typeface="Calibri"/>
              </a:rPr>
              <a:t>	hanem az aktív előhívás</a:t>
            </a:r>
            <a:r>
              <a:rPr lang="h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729" y="2219699"/>
            <a:ext cx="2689901" cy="277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517096" y="4178861"/>
            <a:ext cx="4713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öSSZEGZÉS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-"/>
            </a:pPr>
            <a:r>
              <a:rPr lang="hu" dirty="0">
                <a:latin typeface="Calibri" panose="020F0502020204030204" pitchFamily="34" charset="0"/>
                <a:cs typeface="Calibri" panose="020F0502020204030204" pitchFamily="34" charset="0"/>
              </a:rPr>
              <a:t>A NÉVJÁTÉK JÓ ESZKÖZ A NÉVTANULÁSRA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Hosszú távon is hatásos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fő kulcs a diákok aktív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bevonódása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a játék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b . 11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főig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a legideálisabb</a:t>
            </a:r>
            <a:br>
              <a:rPr lang="hu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 dirty="0">
                <a:latin typeface="Calibri" panose="020F0502020204030204" pitchFamily="34" charset="0"/>
                <a:cs typeface="Calibri" panose="020F0502020204030204" pitchFamily="34" charset="0"/>
              </a:rPr>
              <a:t>AZ ELABORÁCIÓS JÁTÉK NEM MUTATOTT NAGYOBB HATÉKONYSÁGOT, MINT AZ EREDETI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 érdekesebb ezt játszani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Köszönjük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figyelmet!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3600">
                <a:solidFill>
                  <a:schemeClr val="dk1"/>
                </a:solidFill>
              </a:rPr>
              <a:t>Bevezetés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hu" dirty="0">
                <a:latin typeface="Calibri"/>
                <a:ea typeface="Calibri"/>
                <a:cs typeface="Calibri"/>
                <a:sym typeface="Calibri"/>
              </a:rPr>
              <a:t>NÉVTANULÁS VISZONYLAG NEHÉZ- jó ha van használható stratégiánk rá</a:t>
            </a:r>
            <a:br>
              <a:rPr lang="hu" dirty="0">
                <a:latin typeface="Calibri"/>
                <a:ea typeface="Calibri"/>
                <a:cs typeface="Calibri"/>
                <a:sym typeface="Calibri"/>
              </a:rPr>
            </a:b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hu" dirty="0">
                <a:latin typeface="Calibri"/>
                <a:ea typeface="Calibri"/>
                <a:cs typeface="Calibri"/>
                <a:sym typeface="Calibri"/>
              </a:rPr>
              <a:t>LEHETSÉGES MÓDSZEREK: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hu" sz="1800" dirty="0">
                <a:latin typeface="Calibri"/>
                <a:ea typeface="Calibri"/>
                <a:cs typeface="Calibri"/>
                <a:sym typeface="Calibri"/>
              </a:rPr>
              <a:t>MNEMONIKA  (Morris, Jones, &amp; Hampson, 1978)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hu" sz="1800" dirty="0">
                <a:latin typeface="Calibri"/>
                <a:ea typeface="Calibri"/>
                <a:cs typeface="Calibri"/>
                <a:sym typeface="Calibri"/>
              </a:rPr>
              <a:t>ELŐHÍVÁS-ALAPÚ TANULÁS (Landauer &amp; Bjork, 1978)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hu" sz="1800" dirty="0">
                <a:latin typeface="Calibri"/>
                <a:ea typeface="Calibri"/>
                <a:cs typeface="Calibri"/>
                <a:sym typeface="Calibri"/>
              </a:rPr>
              <a:t>ÖSSZETETT/ ELABORÁCIÓS  (Craik &amp; Tulving, 1975)</a:t>
            </a:r>
            <a:br>
              <a:rPr lang="hu" sz="1800" dirty="0"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hu" dirty="0">
                <a:latin typeface="Calibri"/>
                <a:ea typeface="Calibri"/>
                <a:cs typeface="Calibri"/>
                <a:sym typeface="Calibri"/>
              </a:rPr>
              <a:t>NÉVJÁTÉK- korábbi nevek elismétlése és saját hozzáadása (és így tovább mindenkinél)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Exp. 1</a:t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4758600" y="501525"/>
            <a:ext cx="4163700" cy="4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 b="1">
                <a:latin typeface="Calibri"/>
                <a:ea typeface="Calibri"/>
                <a:cs typeface="Calibri"/>
                <a:sym typeface="Calibri"/>
              </a:rPr>
              <a:t>Cél: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>
                <a:latin typeface="Calibri"/>
                <a:ea typeface="Calibri"/>
                <a:cs typeface="Calibri"/>
                <a:sym typeface="Calibri"/>
              </a:rPr>
              <a:t>egyszerű névjáték,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>
                <a:latin typeface="Calibri"/>
                <a:ea typeface="Calibri"/>
                <a:cs typeface="Calibri"/>
                <a:sym typeface="Calibri"/>
              </a:rPr>
              <a:t>összetett névjáték és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>
                <a:latin typeface="Calibri"/>
                <a:ea typeface="Calibri"/>
                <a:cs typeface="Calibri"/>
                <a:sym typeface="Calibri"/>
              </a:rPr>
              <a:t>páros helyzet összehasonlítása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 b="1">
                <a:latin typeface="Calibri"/>
                <a:ea typeface="Calibri"/>
                <a:cs typeface="Calibri"/>
                <a:sym typeface="Calibri"/>
              </a:rPr>
              <a:t>Résztvevők: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latin typeface="Calibri"/>
                <a:ea typeface="Calibri"/>
                <a:cs typeface="Calibri"/>
                <a:sym typeface="Calibri"/>
              </a:rPr>
              <a:t>265 elsőéves pszichológus hallgató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>
                <a:latin typeface="Calibri"/>
                <a:ea typeface="Calibri"/>
                <a:cs typeface="Calibri"/>
                <a:sym typeface="Calibri"/>
              </a:rPr>
              <a:t>30 szemináriumi csoport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>
                <a:latin typeface="Calibri"/>
                <a:ea typeface="Calibri"/>
                <a:cs typeface="Calibri"/>
                <a:sym typeface="Calibri"/>
              </a:rPr>
              <a:t>5 tutor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Eljárás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7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>
                <a:latin typeface="Calibri"/>
                <a:ea typeface="Calibri"/>
                <a:cs typeface="Calibri"/>
                <a:sym typeface="Calibri"/>
              </a:rPr>
              <a:t>Egyszerű névjáték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Vezeték és keresztnév elmondása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Tutor felírja a táblára - törli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Következő hallgató ismétel és hozzáadja a saját nevét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30 perc után előhívási próba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>
                <a:latin typeface="Calibri"/>
                <a:ea typeface="Calibri"/>
                <a:cs typeface="Calibri"/>
                <a:sym typeface="Calibri"/>
              </a:rPr>
              <a:t>Összetett névjáték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Hasonló az egyszerűhöz + asszociált kifejezés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30 perc után próba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u" sz="1400" b="1">
                <a:latin typeface="Calibri"/>
                <a:ea typeface="Calibri"/>
                <a:cs typeface="Calibri"/>
                <a:sym typeface="Calibri"/>
              </a:rPr>
              <a:t>Páros helyzet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Csoport párokra bontása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Egymás megismerése és bemutatása a csoport előtt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Tutor felírja a nevet a táblára - törli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30 perc után próba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100" y="1650400"/>
            <a:ext cx="3451850" cy="22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Eljárás - tesztelés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3821475" cy="21495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290625" y="1228675"/>
            <a:ext cx="45414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 sz="2200">
                <a:latin typeface="Calibri"/>
                <a:ea typeface="Calibri"/>
                <a:cs typeface="Calibri"/>
                <a:sym typeface="Calibri"/>
              </a:rPr>
              <a:t>A következő óra elején váratlan tesztelés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311700" y="3696750"/>
            <a:ext cx="8331900" cy="11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11 hónappal</a:t>
            </a:r>
            <a:r>
              <a:rPr lang="hu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később hallgatók megkeresése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hu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Csomag: levél + csoporttagok fényképei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Eredmények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4152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b="1">
                <a:latin typeface="Calibri"/>
                <a:ea typeface="Calibri"/>
                <a:cs typeface="Calibri"/>
                <a:sym typeface="Calibri"/>
              </a:rPr>
              <a:t>1. Egyszerű névjáték vs. összetett névjáték vs. páros helyzet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hu" sz="1600">
                <a:latin typeface="Calibri"/>
                <a:ea typeface="Calibri"/>
                <a:cs typeface="Calibri"/>
                <a:sym typeface="Calibri"/>
              </a:rPr>
              <a:t>szignifikáns különbség volt a feltételek között (p&lt;0,001)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hu" sz="1600">
                <a:latin typeface="Calibri"/>
                <a:ea typeface="Calibri"/>
                <a:cs typeface="Calibri"/>
                <a:sym typeface="Calibri"/>
              </a:rPr>
              <a:t>páros helyzetben szignifikánsan</a:t>
            </a:r>
            <a:br>
              <a:rPr lang="hu" sz="1600">
                <a:latin typeface="Calibri"/>
                <a:ea typeface="Calibri"/>
                <a:cs typeface="Calibri"/>
                <a:sym typeface="Calibri"/>
              </a:rPr>
            </a:br>
            <a:r>
              <a:rPr lang="hu" sz="1600">
                <a:latin typeface="Calibri"/>
                <a:ea typeface="Calibri"/>
                <a:cs typeface="Calibri"/>
                <a:sym typeface="Calibri"/>
              </a:rPr>
              <a:t>gyengébben teljesítettek,</a:t>
            </a:r>
            <a:br>
              <a:rPr lang="hu" sz="1600">
                <a:latin typeface="Calibri"/>
                <a:ea typeface="Calibri"/>
                <a:cs typeface="Calibri"/>
                <a:sym typeface="Calibri"/>
              </a:rPr>
            </a:br>
            <a:r>
              <a:rPr lang="hu" sz="1600">
                <a:latin typeface="Calibri"/>
                <a:ea typeface="Calibri"/>
                <a:cs typeface="Calibri"/>
                <a:sym typeface="Calibri"/>
              </a:rPr>
              <a:t>mint a másik két feltétel esetén (p&lt;0,001)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Font typeface="Calibri"/>
              <a:buChar char="●"/>
            </a:pPr>
            <a:r>
              <a:rPr lang="hu" sz="1600">
                <a:latin typeface="Calibri"/>
                <a:ea typeface="Calibri"/>
                <a:cs typeface="Calibri"/>
                <a:sym typeface="Calibri"/>
              </a:rPr>
              <a:t>nem volt szignifikáns különbség</a:t>
            </a:r>
            <a:br>
              <a:rPr lang="hu" sz="1600">
                <a:latin typeface="Calibri"/>
                <a:ea typeface="Calibri"/>
                <a:cs typeface="Calibri"/>
                <a:sym typeface="Calibri"/>
              </a:rPr>
            </a:br>
            <a:r>
              <a:rPr lang="hu" sz="1600">
                <a:latin typeface="Calibri"/>
                <a:ea typeface="Calibri"/>
                <a:cs typeface="Calibri"/>
                <a:sym typeface="Calibri"/>
              </a:rPr>
              <a:t>az egyszerű és az összetett névjáték között (p&gt;0,05)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875" y="2181050"/>
            <a:ext cx="3353725" cy="28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Eredmények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39290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>
                <a:latin typeface="Calibri"/>
                <a:ea typeface="Calibri"/>
                <a:cs typeface="Calibri"/>
                <a:sym typeface="Calibri"/>
              </a:rPr>
              <a:t>2. A pozíció szerepe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hu">
                <a:latin typeface="Calibri"/>
                <a:ea typeface="Calibri"/>
                <a:cs typeface="Calibri"/>
                <a:sym typeface="Calibri"/>
              </a:rPr>
              <a:t>Az elsőkből lesznek az utolsók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hu">
                <a:latin typeface="Calibri"/>
                <a:ea typeface="Calibri"/>
                <a:cs typeface="Calibri"/>
                <a:sym typeface="Calibri"/>
              </a:rPr>
              <a:t>Szignifikáns hatása van a pozíciónak</a:t>
            </a:r>
            <a:br>
              <a:rPr lang="hu">
                <a:latin typeface="Calibri"/>
                <a:ea typeface="Calibri"/>
                <a:cs typeface="Calibri"/>
                <a:sym typeface="Calibri"/>
              </a:rPr>
            </a:br>
            <a:r>
              <a:rPr lang="hu">
                <a:latin typeface="Calibri"/>
                <a:ea typeface="Calibri"/>
                <a:cs typeface="Calibri"/>
                <a:sym typeface="Calibri"/>
              </a:rPr>
              <a:t>az előhívási teljesítményre (p=0.005)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353" y="1392899"/>
            <a:ext cx="3167322" cy="35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Exp. 2</a:t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4792575" y="331050"/>
            <a:ext cx="4163700" cy="4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 b="1">
                <a:latin typeface="Calibri"/>
                <a:ea typeface="Calibri"/>
                <a:cs typeface="Calibri"/>
                <a:sym typeface="Calibri"/>
              </a:rPr>
              <a:t>Cél: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>
                <a:latin typeface="Calibri"/>
                <a:ea typeface="Calibri"/>
                <a:cs typeface="Calibri"/>
                <a:sym typeface="Calibri"/>
              </a:rPr>
              <a:t>egyszerű névjáték,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>
                <a:latin typeface="Calibri"/>
                <a:ea typeface="Calibri"/>
                <a:cs typeface="Calibri"/>
                <a:sym typeface="Calibri"/>
              </a:rPr>
              <a:t>összetett névjáték és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 b="1" i="1">
                <a:latin typeface="Calibri"/>
                <a:ea typeface="Calibri"/>
                <a:cs typeface="Calibri"/>
                <a:sym typeface="Calibri"/>
              </a:rPr>
              <a:t>ismétléses helyzet</a:t>
            </a:r>
            <a:r>
              <a:rPr lang="hu" sz="2300">
                <a:latin typeface="Calibri"/>
                <a:ea typeface="Calibri"/>
                <a:cs typeface="Calibri"/>
                <a:sym typeface="Calibri"/>
              </a:rPr>
              <a:t> összehasonlítása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 b="1">
                <a:latin typeface="Calibri"/>
                <a:ea typeface="Calibri"/>
                <a:cs typeface="Calibri"/>
                <a:sym typeface="Calibri"/>
              </a:rPr>
              <a:t>Résztvevők: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latin typeface="Calibri"/>
                <a:ea typeface="Calibri"/>
                <a:cs typeface="Calibri"/>
                <a:sym typeface="Calibri"/>
              </a:rPr>
              <a:t>287 elsőéves pszichológus hallgató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>
                <a:latin typeface="Calibri"/>
                <a:ea typeface="Calibri"/>
                <a:cs typeface="Calibri"/>
                <a:sym typeface="Calibri"/>
              </a:rPr>
              <a:t>2 hét múlva 234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>
                <a:latin typeface="Calibri"/>
                <a:ea typeface="Calibri"/>
                <a:cs typeface="Calibri"/>
                <a:sym typeface="Calibri"/>
              </a:rPr>
              <a:t>34 szemináriumi csoport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>
                <a:latin typeface="Calibri"/>
                <a:ea typeface="Calibri"/>
                <a:cs typeface="Calibri"/>
                <a:sym typeface="Calibri"/>
              </a:rPr>
              <a:t>5 tutor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902875" y="3306675"/>
            <a:ext cx="381000" cy="22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Eljárás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347275"/>
            <a:ext cx="8520600" cy="37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>
                <a:latin typeface="Calibri"/>
                <a:ea typeface="Calibri"/>
                <a:cs typeface="Calibri"/>
                <a:sym typeface="Calibri"/>
              </a:rPr>
              <a:t>1.Egyszerű névjáték			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50292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 b="1">
                <a:latin typeface="Amatic SC"/>
                <a:ea typeface="Amatic SC"/>
                <a:cs typeface="Amatic SC"/>
                <a:sym typeface="Amatic SC"/>
              </a:rPr>
              <a:t> Exp.1.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32004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>
                <a:latin typeface="Calibri"/>
                <a:ea typeface="Calibri"/>
                <a:cs typeface="Calibri"/>
                <a:sym typeface="Calibri"/>
              </a:rPr>
              <a:t>2.Összetett névjáték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320040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320040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>
                <a:latin typeface="Calibri"/>
                <a:ea typeface="Calibri"/>
                <a:cs typeface="Calibri"/>
                <a:sym typeface="Calibri"/>
              </a:rPr>
              <a:t>3.Ismétléses helyzet</a:t>
            </a: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tutor </a:t>
            </a:r>
            <a:r>
              <a:rPr lang="hu" sz="1400" u="sng">
                <a:latin typeface="Calibri"/>
                <a:ea typeface="Calibri"/>
                <a:cs typeface="Calibri"/>
                <a:sym typeface="Calibri"/>
              </a:rPr>
              <a:t>felírja </a:t>
            </a: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az első diák nevét és hangosan </a:t>
            </a:r>
            <a:r>
              <a:rPr lang="hu" sz="1400" u="sng">
                <a:latin typeface="Calibri"/>
                <a:ea typeface="Calibri"/>
                <a:cs typeface="Calibri"/>
                <a:sym typeface="Calibri"/>
              </a:rPr>
              <a:t>felolvassa</a:t>
            </a:r>
            <a:endParaRPr sz="14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második diák nevét is felírja és elmondja az első és második nevét is, 3. diák esetében mindhárom nevet stb.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            (új név hozzáadásakor a tutor az egész listát felolvassa elejétől a végéig)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az utolsó név után letörölte a táblát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diákok azt teszik, mint az egyszerű névjátékban, </a:t>
            </a:r>
            <a:r>
              <a:rPr lang="hu" sz="1400" b="1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ebben az esetben látják és hallják is a nevet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>
                <a:latin typeface="Calibri"/>
                <a:ea typeface="Calibri"/>
                <a:cs typeface="Calibri"/>
                <a:sym typeface="Calibri"/>
              </a:rPr>
              <a:t>(diákok sorrendje kontrolálva bármilyen begyakorlási hatás kiküszöbölésére)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5625750" y="1561375"/>
            <a:ext cx="280800" cy="8421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1975"/>
            <a:ext cx="3256750" cy="17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301</Words>
  <Application>Microsoft Office PowerPoint</Application>
  <PresentationFormat>Diavetítés a képernyőre (16:9 oldalarány)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Source Code Pro</vt:lpstr>
      <vt:lpstr>Calibri</vt:lpstr>
      <vt:lpstr>Amatic SC</vt:lpstr>
      <vt:lpstr>Arial</vt:lpstr>
      <vt:lpstr>Beach Day</vt:lpstr>
      <vt:lpstr>The Name Game: Using Retrieval Practice to Improve the Learning of Names (Morris &amp; Fritz 2000)</vt:lpstr>
      <vt:lpstr>Bevezetés</vt:lpstr>
      <vt:lpstr>Exp. 1</vt:lpstr>
      <vt:lpstr>Eljárás</vt:lpstr>
      <vt:lpstr>Eljárás - tesztelés</vt:lpstr>
      <vt:lpstr>Eredmények</vt:lpstr>
      <vt:lpstr>Eredmények</vt:lpstr>
      <vt:lpstr>Exp. 2</vt:lpstr>
      <vt:lpstr>Eljárás</vt:lpstr>
      <vt:lpstr>Eljárás - tesztelés</vt:lpstr>
      <vt:lpstr>Eredmények</vt:lpstr>
      <vt:lpstr>öSSZEGZÉS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Name Game: Using Retrieval Practice to Improve the Learning of Names (Morris &amp; Fritz 2000)</dc:title>
  <cp:lastModifiedBy>Viki</cp:lastModifiedBy>
  <cp:revision>2</cp:revision>
  <dcterms:modified xsi:type="dcterms:W3CDTF">2018-02-22T11:10:03Z</dcterms:modified>
</cp:coreProperties>
</file>